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wdp" ContentType="image/vnd.ms-photo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Relationship Target="docProps/thumbnail.jpeg" Type="http://schemas.openxmlformats.org/package/2006/relationships/metadata/thumbnail" Id="rId5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87" r:id="rId5"/>
    <p:sldId id="275" r:id="rId6"/>
    <p:sldId id="284" r:id="rId7"/>
    <p:sldId id="267" r:id="rId8"/>
    <p:sldId id="265" r:id="rId9"/>
    <p:sldId id="262" r:id="rId10"/>
    <p:sldId id="285" r:id="rId11"/>
    <p:sldId id="280" r:id="rId12"/>
    <p:sldId id="281" r:id="rId13"/>
    <p:sldId id="282" r:id="rId14"/>
    <p:sldId id="269" r:id="rId15"/>
    <p:sldId id="268" r:id="rId16"/>
    <p:sldId id="271" r:id="rId17"/>
  </p:sldIdLst>
  <p:sldSz cx="12192000" cy="6858000"/>
  <p:notesSz cx="6797675" cy="9926638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E60000"/>
    <a:srgbClr val="FF3300"/>
    <a:srgbClr val="660033"/>
    <a:srgbClr val="990033"/>
    <a:srgbClr val="0000FF"/>
    <a:srgbClr val="CCECFF"/>
    <a:srgbClr val="A50021"/>
    <a:srgbClr val="CC00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8" autoAdjust="0"/>
    <p:restoredTop sz="97471" autoAdjust="0"/>
  </p:normalViewPr>
  <p:slideViewPr>
    <p:cSldViewPr showGuides="1">
      <p:cViewPr>
        <p:scale>
          <a:sx n="76" d="100"/>
          <a:sy n="76" d="100"/>
        </p:scale>
        <p:origin x="714" y="61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slides/slide12.xml" Type="http://schemas.openxmlformats.org/officeDocument/2006/relationships/slide" Id="rId13"></Relationship><Relationship Target="notesMasters/notesMaster1.xml" Type="http://schemas.openxmlformats.org/officeDocument/2006/relationships/notesMaster" Id="rId18"></Relationship><Relationship Target="slides/slide2.xml" Type="http://schemas.openxmlformats.org/officeDocument/2006/relationships/slide" Id="rId3"></Relationship><Relationship Target="theme/theme1.xml" Type="http://schemas.openxmlformats.org/officeDocument/2006/relationships/theme" Id="rId21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slides/slide16.xml" Type="http://schemas.openxmlformats.org/officeDocument/2006/relationships/slide" Id="rId17"></Relationship><Relationship Target="slides/slide1.xml" Type="http://schemas.openxmlformats.org/officeDocument/2006/relationships/slide" Id="rId2"></Relationship><Relationship Target="slides/slide15.xml" Type="http://schemas.openxmlformats.org/officeDocument/2006/relationships/slide" Id="rId16"></Relationship><Relationship Target="viewProps.xml" Type="http://schemas.openxmlformats.org/officeDocument/2006/relationships/viewProps" Id="rId20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4.xml" Type="http://schemas.openxmlformats.org/officeDocument/2006/relationships/slide" Id="rId5"></Relationship><Relationship Target="slides/slide14.xml" Type="http://schemas.openxmlformats.org/officeDocument/2006/relationships/slide" Id="rId15"></Relationship><Relationship Target="slides/slide9.xml" Type="http://schemas.openxmlformats.org/officeDocument/2006/relationships/slide" Id="rId10"></Relationship><Relationship Target="presProps.xml" Type="http://schemas.openxmlformats.org/officeDocument/2006/relationships/presProps" Id="rId19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slides/slide13.xml" Type="http://schemas.openxmlformats.org/officeDocument/2006/relationships/slide" Id="rId14"></Relationship><Relationship Target="tableStyles.xml" Type="http://schemas.openxmlformats.org/officeDocument/2006/relationships/tableStyles" Id="rId22"></Relationship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BCB5F9-7167-441E-8F44-838ADA5C2776}" type="datetimeFigureOut">
              <a:rPr lang="ca-ES"/>
              <a:pPr>
                <a:defRPr/>
              </a:pPr>
              <a:t>29/4/2021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596FBF-0CF1-452C-9852-2FA520EDAEF7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470304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813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40F69-6E98-4B0C-A16E-E9624A24D8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50F9-4129-4971-B07D-953BD7708C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814D-4C13-47A9-A930-E6B2047ABA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76A5-0351-4B67-B054-A4C718AD6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750C-FE0F-4870-9ED4-7AFDD05077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747C-93D7-422C-B7CA-BD99456B84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EA16-35A5-4C76-A6D9-B4E1EF97B3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C4326-B58D-47B6-883D-804590A228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4753D-4CC1-4FEB-90F6-1B09FEEFBF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E113D-581C-46D5-A764-0FCD78DB6C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5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5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03E35-E84D-4106-9003-40E54CBBF1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622715B-29D9-4B70-A3A3-7F7FCC47B6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t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9.t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10.t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11.t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12.t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14.t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5.tif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tiff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8.tiff"/><Relationship Id="rId5" Type="http://schemas.openxmlformats.org/officeDocument/2006/relationships/image" Target="../media/image17.tiff"/><Relationship Id="rId10" Type="http://schemas.microsoft.com/office/2007/relationships/hdphoto" Target="../media/hdphoto1.wdp"/><Relationship Id="rId4" Type="http://schemas.openxmlformats.org/officeDocument/2006/relationships/image" Target="../media/image16.tiff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t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tiff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3.tiff"/><Relationship Id="rId5" Type="http://schemas.openxmlformats.org/officeDocument/2006/relationships/image" Target="../media/image22.tiff"/><Relationship Id="rId10" Type="http://schemas.microsoft.com/office/2007/relationships/hdphoto" Target="../media/hdphoto1.wdp"/><Relationship Id="rId4" Type="http://schemas.openxmlformats.org/officeDocument/2006/relationships/image" Target="../media/image21.tiff"/><Relationship Id="rId9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logo_pp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4437" y="6144267"/>
            <a:ext cx="2375671" cy="33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695921" y="339700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4367673" y="1102413"/>
            <a:ext cx="3456657" cy="24314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1400" b="1" dirty="0">
                <a:solidFill>
                  <a:srgbClr val="7B6967"/>
                </a:solidFill>
                <a:latin typeface="Tahoma" pitchFamily="34" charset="0"/>
              </a:rPr>
              <a:t>28 de abril de 2021</a:t>
            </a:r>
            <a:endParaRPr lang="es-ES" sz="1400" dirty="0">
              <a:latin typeface="Tahoma" pitchFamily="34" charset="0"/>
            </a:endParaRPr>
          </a:p>
        </p:txBody>
      </p:sp>
      <p:pic>
        <p:nvPicPr>
          <p:cNvPr id="2053" name="Picture 8" descr="logo nuev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69133" y="6021294"/>
            <a:ext cx="1355463" cy="56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839421" y="2018044"/>
            <a:ext cx="10585175" cy="96159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a-ES" sz="2000" dirty="0"/>
          </a:p>
        </p:txBody>
      </p:sp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970051" y="2303360"/>
            <a:ext cx="101531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GB" sz="1800" b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Tyrosine hydroxylase inhibitors for the treatment of aortic aneurysm</a:t>
            </a:r>
            <a:endParaRPr lang="es-ES" sz="2000" dirty="0"/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24003" y="2726150"/>
            <a:ext cx="44435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    </a:t>
            </a:r>
            <a:endParaRPr 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524001" y="4304125"/>
            <a:ext cx="2920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</a:t>
            </a:r>
            <a:r>
              <a:rPr lang="es-ES" sz="600"/>
              <a:t> </a:t>
            </a:r>
            <a:endParaRPr lang="es-ES"/>
          </a:p>
        </p:txBody>
      </p:sp>
      <p:pic>
        <p:nvPicPr>
          <p:cNvPr id="15" name="Imagen 1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F0219652-8DF8-4973-8203-18322AB30DE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3" y="6128436"/>
            <a:ext cx="1793724" cy="347511"/>
          </a:xfrm>
          <a:prstGeom prst="rect">
            <a:avLst/>
          </a:prstGeom>
        </p:spPr>
      </p:pic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21FF64C-14F7-498C-8C6C-26E1E3C01262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4" name="Imagen 13" descr="Consejo Superior de Investigaciones Científicas">
            <a:extLst>
              <a:ext uri="{FF2B5EF4-FFF2-40B4-BE49-F238E27FC236}">
                <a16:creationId xmlns:a16="http://schemas.microsoft.com/office/drawing/2014/main" id="{33A1BA94-D1BA-47A4-A0FD-B6C5C627111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173" y="6125334"/>
            <a:ext cx="1371600" cy="4572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Grupo 15"/>
          <p:cNvGrpSpPr/>
          <p:nvPr/>
        </p:nvGrpSpPr>
        <p:grpSpPr>
          <a:xfrm>
            <a:off x="4200984" y="3358292"/>
            <a:ext cx="3839232" cy="1369392"/>
            <a:chOff x="4200984" y="3358292"/>
            <a:chExt cx="3839232" cy="1369392"/>
          </a:xfrm>
        </p:grpSpPr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B8CBE60C-1935-40B1-ABC5-18A464DA571C}"/>
                </a:ext>
              </a:extLst>
            </p:cNvPr>
            <p:cNvSpPr txBox="1"/>
            <p:nvPr/>
          </p:nvSpPr>
          <p:spPr>
            <a:xfrm>
              <a:off x="4450344" y="4358352"/>
              <a:ext cx="319254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ES" dirty="0"/>
                <a:t>José Martínez González</a:t>
              </a:r>
            </a:p>
          </p:txBody>
        </p:sp>
        <p:pic>
          <p:nvPicPr>
            <p:cNvPr id="18" name="1 Imagen">
              <a:extLst>
                <a:ext uri="{FF2B5EF4-FFF2-40B4-BE49-F238E27FC236}">
                  <a16:creationId xmlns:a16="http://schemas.microsoft.com/office/drawing/2014/main" id="{6211BEF3-5FDE-4D2E-92F4-6D733B63F142}"/>
                </a:ext>
              </a:extLst>
            </p:cNvPr>
            <p:cNvPicPr/>
            <p:nvPr/>
          </p:nvPicPr>
          <p:blipFill rotWithShape="1">
            <a:blip r:embed="rId7" cstate="print"/>
            <a:srcRect l="45556"/>
            <a:stretch/>
          </p:blipFill>
          <p:spPr>
            <a:xfrm>
              <a:off x="5393412" y="3358292"/>
              <a:ext cx="2646804" cy="626110"/>
            </a:xfrm>
            <a:prstGeom prst="rect">
              <a:avLst/>
            </a:prstGeom>
          </p:spPr>
        </p:pic>
        <p:pic>
          <p:nvPicPr>
            <p:cNvPr id="19" name="Picture 2" descr="Instituto de Investigaciones Biomédicas de Barcelona | Es tiempo de  investigación, es tiempo de vida, ...es tiempo CSIC">
              <a:extLst>
                <a:ext uri="{FF2B5EF4-FFF2-40B4-BE49-F238E27FC236}">
                  <a16:creationId xmlns:a16="http://schemas.microsoft.com/office/drawing/2014/main" id="{991C3432-822C-4405-BD2A-201BE84F8D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0984" y="3385595"/>
              <a:ext cx="1127875" cy="500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700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2927648" y="1628805"/>
            <a:ext cx="6984776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2D686D"/>
                </a:solidFill>
              </a:rPr>
              <a:t>Content</a:t>
            </a:r>
          </a:p>
          <a:p>
            <a:endParaRPr lang="es-ES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1. </a:t>
            </a:r>
            <a:r>
              <a:rPr lang="es-ES" sz="2000" dirty="0" err="1">
                <a:solidFill>
                  <a:srgbClr val="2D686D"/>
                </a:solidFill>
              </a:rPr>
              <a:t>The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Research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Group</a:t>
            </a: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2000" dirty="0">
                <a:solidFill>
                  <a:srgbClr val="2D686D"/>
                </a:solidFill>
              </a:rPr>
              <a:t>2. </a:t>
            </a:r>
            <a:r>
              <a:rPr lang="es-ES" sz="2000" dirty="0" err="1">
                <a:solidFill>
                  <a:srgbClr val="2D686D"/>
                </a:solidFill>
              </a:rPr>
              <a:t>The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Product</a:t>
            </a: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2000" dirty="0">
                <a:solidFill>
                  <a:srgbClr val="2D686D"/>
                </a:solidFill>
              </a:rPr>
              <a:t>3. </a:t>
            </a:r>
            <a:r>
              <a:rPr lang="es-ES" sz="2000" dirty="0" err="1">
                <a:solidFill>
                  <a:srgbClr val="2D686D"/>
                </a:solidFill>
              </a:rPr>
              <a:t>Partnering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Opportunities</a:t>
            </a:r>
            <a:endParaRPr lang="es-ES" sz="200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7196E55-311C-4B46-8070-5AE222EAF687}"/>
              </a:ext>
            </a:extLst>
          </p:cNvPr>
          <p:cNvSpPr txBox="1"/>
          <p:nvPr/>
        </p:nvSpPr>
        <p:spPr>
          <a:xfrm>
            <a:off x="3215680" y="3068960"/>
            <a:ext cx="48965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2D686D"/>
                </a:solidFill>
              </a:rPr>
              <a:t>a) Target </a:t>
            </a:r>
            <a:r>
              <a:rPr lang="es-ES" dirty="0" err="1">
                <a:solidFill>
                  <a:srgbClr val="2D686D"/>
                </a:solidFill>
              </a:rPr>
              <a:t>Indications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b) </a:t>
            </a:r>
            <a:r>
              <a:rPr lang="es-ES" dirty="0" err="1">
                <a:solidFill>
                  <a:srgbClr val="2D686D"/>
                </a:solidFill>
              </a:rPr>
              <a:t>Innovative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mechanisms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of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action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c) </a:t>
            </a:r>
            <a:r>
              <a:rPr lang="es-ES" dirty="0" err="1">
                <a:solidFill>
                  <a:srgbClr val="2D686D"/>
                </a:solidFill>
              </a:rPr>
              <a:t>Differential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features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facing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market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d) </a:t>
            </a:r>
            <a:r>
              <a:rPr lang="es-ES" dirty="0" err="1">
                <a:solidFill>
                  <a:srgbClr val="2D686D"/>
                </a:solidFill>
              </a:rPr>
              <a:t>Current</a:t>
            </a:r>
            <a:r>
              <a:rPr lang="es-ES" dirty="0">
                <a:solidFill>
                  <a:srgbClr val="2D686D"/>
                </a:solidFill>
              </a:rPr>
              <a:t> status </a:t>
            </a:r>
            <a:r>
              <a:rPr lang="es-ES" dirty="0" err="1">
                <a:solidFill>
                  <a:srgbClr val="2D686D"/>
                </a:solidFill>
              </a:rPr>
              <a:t>of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development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e) IPR </a:t>
            </a:r>
            <a:r>
              <a:rPr lang="es-ES" dirty="0" err="1">
                <a:solidFill>
                  <a:srgbClr val="2D686D"/>
                </a:solidFill>
              </a:rPr>
              <a:t>protection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f) </a:t>
            </a:r>
            <a:r>
              <a:rPr lang="es-ES" dirty="0" err="1">
                <a:solidFill>
                  <a:srgbClr val="2D686D"/>
                </a:solidFill>
              </a:rPr>
              <a:t>Pitfalls</a:t>
            </a:r>
            <a:r>
              <a:rPr lang="es-ES" dirty="0">
                <a:solidFill>
                  <a:srgbClr val="2D686D"/>
                </a:solidFill>
              </a:rPr>
              <a:t> &amp; </a:t>
            </a:r>
            <a:r>
              <a:rPr lang="es-ES" dirty="0" err="1">
                <a:solidFill>
                  <a:srgbClr val="2D686D"/>
                </a:solidFill>
              </a:rPr>
              <a:t>Risks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to</a:t>
            </a:r>
            <a:r>
              <a:rPr lang="es-ES" dirty="0">
                <a:solidFill>
                  <a:srgbClr val="2D686D"/>
                </a:solidFill>
              </a:rPr>
              <a:t> be </a:t>
            </a:r>
            <a:r>
              <a:rPr lang="es-ES" dirty="0" err="1">
                <a:solidFill>
                  <a:srgbClr val="2D686D"/>
                </a:solidFill>
              </a:rPr>
              <a:t>considered</a:t>
            </a:r>
            <a:endParaRPr lang="es-ES" dirty="0">
              <a:solidFill>
                <a:srgbClr val="2D68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81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2368" y="0"/>
            <a:ext cx="12189632" cy="6885384"/>
            <a:chOff x="2368" y="0"/>
            <a:chExt cx="12189632" cy="6885384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8" y="0"/>
              <a:ext cx="12189632" cy="6885384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5174410" y="267684"/>
              <a:ext cx="1173627" cy="467992"/>
              <a:chOff x="97837" y="2816992"/>
              <a:chExt cx="1173627" cy="467992"/>
            </a:xfrm>
          </p:grpSpPr>
          <p:sp>
            <p:nvSpPr>
              <p:cNvPr id="6" name="Text Box 16">
                <a:extLst>
                  <a:ext uri="{FF2B5EF4-FFF2-40B4-BE49-F238E27FC236}">
                    <a16:creationId xmlns:a16="http://schemas.microsoft.com/office/drawing/2014/main" id="{C4AF6FBD-8FE5-4D70-8328-9F87AF0A12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837" y="2816992"/>
                <a:ext cx="1173627" cy="4679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a-ES" altLang="es-ES" sz="24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Audio</a:t>
                </a:r>
                <a:endParaRPr kumimoji="0" lang="ca-ES" altLang="es-ES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7" name="Conector recto de flecha 6"/>
              <p:cNvCxnSpPr/>
              <p:nvPr/>
            </p:nvCxnSpPr>
            <p:spPr>
              <a:xfrm>
                <a:off x="1075357" y="3050988"/>
                <a:ext cx="144000" cy="0"/>
              </a:xfrm>
              <a:prstGeom prst="straightConnector1">
                <a:avLst/>
              </a:prstGeom>
              <a:ln w="57150">
                <a:solidFill>
                  <a:srgbClr val="E6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56040" y="260696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0" y="556"/>
            <a:ext cx="12192000" cy="6884828"/>
            <a:chOff x="0" y="556"/>
            <a:chExt cx="12192000" cy="6884828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13"/>
            <a:stretch/>
          </p:blipFill>
          <p:spPr>
            <a:xfrm>
              <a:off x="0" y="332656"/>
              <a:ext cx="12192000" cy="6552728"/>
            </a:xfrm>
            <a:prstGeom prst="rect">
              <a:avLst/>
            </a:prstGeom>
          </p:spPr>
        </p:pic>
        <p:sp>
          <p:nvSpPr>
            <p:cNvPr id="45" name="9 CuadroTexto"/>
            <p:cNvSpPr txBox="1"/>
            <p:nvPr/>
          </p:nvSpPr>
          <p:spPr>
            <a:xfrm>
              <a:off x="0" y="556"/>
              <a:ext cx="12192000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s-ES" sz="2400" b="1" dirty="0" smtClean="0">
                  <a:solidFill>
                    <a:srgbClr val="CCECFF"/>
                  </a:solidFill>
                </a:rPr>
                <a:t>THE TARGET           </a:t>
              </a:r>
              <a:r>
                <a:rPr lang="es-ES" sz="28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Abdominal </a:t>
              </a:r>
              <a:r>
                <a:rPr lang="es-ES" sz="28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Aortic</a:t>
              </a:r>
              <a:r>
                <a:rPr lang="es-ES" sz="28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ES" sz="28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Aneurysm</a:t>
              </a:r>
              <a:r>
                <a:rPr lang="es-ES" sz="28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(AAA)</a:t>
              </a:r>
              <a:endParaRPr lang="es-E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5" name="Grupo 4"/>
            <p:cNvGrpSpPr/>
            <p:nvPr/>
          </p:nvGrpSpPr>
          <p:grpSpPr>
            <a:xfrm>
              <a:off x="5142038" y="597184"/>
              <a:ext cx="1173627" cy="467992"/>
              <a:chOff x="97837" y="2816992"/>
              <a:chExt cx="1173627" cy="467992"/>
            </a:xfrm>
          </p:grpSpPr>
          <p:sp>
            <p:nvSpPr>
              <p:cNvPr id="6" name="Text Box 16">
                <a:extLst>
                  <a:ext uri="{FF2B5EF4-FFF2-40B4-BE49-F238E27FC236}">
                    <a16:creationId xmlns:a16="http://schemas.microsoft.com/office/drawing/2014/main" id="{C4AF6FBD-8FE5-4D70-8328-9F87AF0A12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837" y="2816992"/>
                <a:ext cx="1173627" cy="4679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a-ES" altLang="es-ES" sz="24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Audio</a:t>
                </a:r>
                <a:endParaRPr kumimoji="0" lang="ca-ES" altLang="es-ES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7" name="Conector recto de flecha 6"/>
              <p:cNvCxnSpPr/>
              <p:nvPr/>
            </p:nvCxnSpPr>
            <p:spPr>
              <a:xfrm>
                <a:off x="1075357" y="3050988"/>
                <a:ext cx="144000" cy="0"/>
              </a:xfrm>
              <a:prstGeom prst="straightConnector1">
                <a:avLst/>
              </a:prstGeom>
              <a:ln w="57150">
                <a:solidFill>
                  <a:srgbClr val="E6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56096" y="598440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/>
          <p:cNvGrpSpPr/>
          <p:nvPr/>
        </p:nvGrpSpPr>
        <p:grpSpPr>
          <a:xfrm>
            <a:off x="0" y="1712"/>
            <a:ext cx="12192000" cy="6854572"/>
            <a:chOff x="0" y="1712"/>
            <a:chExt cx="12192000" cy="6854572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12"/>
              <a:ext cx="12192000" cy="6854572"/>
            </a:xfrm>
            <a:prstGeom prst="rect">
              <a:avLst/>
            </a:prstGeom>
          </p:spPr>
        </p:pic>
        <p:grpSp>
          <p:nvGrpSpPr>
            <p:cNvPr id="11" name="Grupo 10"/>
            <p:cNvGrpSpPr/>
            <p:nvPr/>
          </p:nvGrpSpPr>
          <p:grpSpPr>
            <a:xfrm>
              <a:off x="5390141" y="174352"/>
              <a:ext cx="1173627" cy="467992"/>
              <a:chOff x="97837" y="2816992"/>
              <a:chExt cx="1173627" cy="467992"/>
            </a:xfrm>
          </p:grpSpPr>
          <p:sp>
            <p:nvSpPr>
              <p:cNvPr id="12" name="Text Box 16">
                <a:extLst>
                  <a:ext uri="{FF2B5EF4-FFF2-40B4-BE49-F238E27FC236}">
                    <a16:creationId xmlns:a16="http://schemas.microsoft.com/office/drawing/2014/main" id="{C4AF6FBD-8FE5-4D70-8328-9F87AF0A12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837" y="2816992"/>
                <a:ext cx="1173627" cy="4679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a-ES" altLang="es-ES" sz="24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Audio</a:t>
                </a:r>
                <a:endParaRPr kumimoji="0" lang="ca-ES" altLang="es-ES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13" name="Conector recto de flecha 12"/>
              <p:cNvCxnSpPr/>
              <p:nvPr/>
            </p:nvCxnSpPr>
            <p:spPr>
              <a:xfrm>
                <a:off x="1075357" y="3050988"/>
                <a:ext cx="144000" cy="0"/>
              </a:xfrm>
              <a:prstGeom prst="straightConnector1">
                <a:avLst/>
              </a:prstGeom>
              <a:ln w="57150">
                <a:solidFill>
                  <a:srgbClr val="E6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00112" y="160120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3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/>
          <p:cNvGrpSpPr/>
          <p:nvPr/>
        </p:nvGrpSpPr>
        <p:grpSpPr>
          <a:xfrm>
            <a:off x="-14457" y="-2380"/>
            <a:ext cx="12206457" cy="6860380"/>
            <a:chOff x="-14457" y="-2380"/>
            <a:chExt cx="12206457" cy="686038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60401"/>
              <a:ext cx="12191999" cy="6397599"/>
            </a:xfrm>
            <a:prstGeom prst="rect">
              <a:avLst/>
            </a:prstGeom>
          </p:spPr>
        </p:pic>
        <p:sp>
          <p:nvSpPr>
            <p:cNvPr id="9" name="44 CuadroTexto"/>
            <p:cNvSpPr txBox="1"/>
            <p:nvPr/>
          </p:nvSpPr>
          <p:spPr>
            <a:xfrm>
              <a:off x="-14457" y="-2380"/>
              <a:ext cx="12206457" cy="461665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4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Public</a:t>
              </a:r>
              <a:r>
                <a:rPr lang="es-ES" sz="2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ES" sz="24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Health</a:t>
              </a:r>
              <a:r>
                <a:rPr lang="es-ES" sz="2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ES" sz="24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Impact</a:t>
              </a:r>
              <a:r>
                <a:rPr lang="es-ES" sz="2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of Abdominal </a:t>
              </a:r>
              <a:r>
                <a:rPr lang="es-ES" sz="24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Aortic</a:t>
              </a:r>
              <a:r>
                <a:rPr lang="es-ES" sz="2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ES" sz="24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Aneurysm</a:t>
              </a:r>
              <a:endParaRPr lang="es-E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5" name="Grupo 4"/>
            <p:cNvGrpSpPr/>
            <p:nvPr/>
          </p:nvGrpSpPr>
          <p:grpSpPr>
            <a:xfrm>
              <a:off x="4727848" y="512736"/>
              <a:ext cx="1173627" cy="467992"/>
              <a:chOff x="97837" y="2816992"/>
              <a:chExt cx="1173627" cy="467992"/>
            </a:xfrm>
          </p:grpSpPr>
          <p:sp>
            <p:nvSpPr>
              <p:cNvPr id="7" name="Text Box 16">
                <a:extLst>
                  <a:ext uri="{FF2B5EF4-FFF2-40B4-BE49-F238E27FC236}">
                    <a16:creationId xmlns:a16="http://schemas.microsoft.com/office/drawing/2014/main" id="{C4AF6FBD-8FE5-4D70-8328-9F87AF0A12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837" y="2816992"/>
                <a:ext cx="1173627" cy="4679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a-ES" altLang="es-ES" sz="24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Audio</a:t>
                </a:r>
                <a:endParaRPr kumimoji="0" lang="ca-ES" altLang="es-ES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8" name="Conector recto de flecha 7"/>
              <p:cNvCxnSpPr/>
              <p:nvPr/>
            </p:nvCxnSpPr>
            <p:spPr>
              <a:xfrm>
                <a:off x="1075357" y="3050988"/>
                <a:ext cx="144000" cy="0"/>
              </a:xfrm>
              <a:prstGeom prst="straightConnector1">
                <a:avLst/>
              </a:prstGeom>
              <a:ln w="57150">
                <a:solidFill>
                  <a:srgbClr val="E6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83343" y="501552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6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upo 57"/>
          <p:cNvGrpSpPr/>
          <p:nvPr/>
        </p:nvGrpSpPr>
        <p:grpSpPr>
          <a:xfrm>
            <a:off x="-14458" y="-3464"/>
            <a:ext cx="12206457" cy="6859704"/>
            <a:chOff x="-14458" y="-3464"/>
            <a:chExt cx="12206457" cy="6859704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501290"/>
              <a:ext cx="12191999" cy="6354950"/>
            </a:xfrm>
            <a:prstGeom prst="rect">
              <a:avLst/>
            </a:prstGeom>
          </p:spPr>
        </p:pic>
        <p:grpSp>
          <p:nvGrpSpPr>
            <p:cNvPr id="52" name="Grupo 51"/>
            <p:cNvGrpSpPr/>
            <p:nvPr/>
          </p:nvGrpSpPr>
          <p:grpSpPr>
            <a:xfrm>
              <a:off x="4821221" y="620688"/>
              <a:ext cx="1173627" cy="467992"/>
              <a:chOff x="97837" y="2816992"/>
              <a:chExt cx="1173627" cy="467992"/>
            </a:xfrm>
          </p:grpSpPr>
          <p:sp>
            <p:nvSpPr>
              <p:cNvPr id="53" name="Text Box 16">
                <a:extLst>
                  <a:ext uri="{FF2B5EF4-FFF2-40B4-BE49-F238E27FC236}">
                    <a16:creationId xmlns:a16="http://schemas.microsoft.com/office/drawing/2014/main" id="{C4AF6FBD-8FE5-4D70-8328-9F87AF0A12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837" y="2816992"/>
                <a:ext cx="1173627" cy="4679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a-ES" altLang="es-ES" sz="24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Audio</a:t>
                </a:r>
                <a:endParaRPr kumimoji="0" lang="ca-ES" altLang="es-ES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54" name="Conector recto de flecha 53"/>
              <p:cNvCxnSpPr/>
              <p:nvPr/>
            </p:nvCxnSpPr>
            <p:spPr>
              <a:xfrm>
                <a:off x="1075357" y="3050988"/>
                <a:ext cx="144000" cy="0"/>
              </a:xfrm>
              <a:prstGeom prst="straightConnector1">
                <a:avLst/>
              </a:prstGeom>
              <a:ln w="57150">
                <a:solidFill>
                  <a:srgbClr val="E6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87 CuadroTexto"/>
            <p:cNvSpPr txBox="1"/>
            <p:nvPr/>
          </p:nvSpPr>
          <p:spPr>
            <a:xfrm>
              <a:off x="-14458" y="-3464"/>
              <a:ext cx="1220645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CCECFF"/>
                  </a:solidFill>
                </a:rPr>
                <a:t>INNOVATIVE MECHANISM      </a:t>
              </a:r>
              <a:r>
                <a:rPr lang="es-ES" sz="24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Tyrosine</a:t>
              </a:r>
              <a:r>
                <a:rPr lang="es-ES" sz="2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ES" sz="24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Hydroxylase</a:t>
              </a:r>
              <a:r>
                <a:rPr lang="es-ES" sz="2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(TH) New </a:t>
              </a:r>
              <a:r>
                <a:rPr lang="es-ES" sz="2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</a:t>
              </a:r>
              <a:r>
                <a:rPr lang="es-ES" sz="2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arget </a:t>
              </a:r>
              <a:r>
                <a:rPr lang="es-ES" sz="24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for</a:t>
              </a:r>
              <a:r>
                <a:rPr lang="es-ES" sz="2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ES" sz="28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AAA</a:t>
              </a:r>
              <a:endParaRPr lang="es-E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55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56644" y="613032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96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23454"/>
            <a:ext cx="12144673" cy="6299481"/>
          </a:xfrm>
          <a:prstGeom prst="rect">
            <a:avLst/>
          </a:prstGeom>
        </p:spPr>
      </p:pic>
      <p:sp>
        <p:nvSpPr>
          <p:cNvPr id="3" name="1 CuadroTexto"/>
          <p:cNvSpPr txBox="1"/>
          <p:nvPr/>
        </p:nvSpPr>
        <p:spPr>
          <a:xfrm>
            <a:off x="-14458" y="-3464"/>
            <a:ext cx="12206457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CCECFF"/>
                </a:solidFill>
              </a:rPr>
              <a:t>INNOVATIVE MECHANISM     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Tyrosine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Hydroxylase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(TH) </a:t>
            </a: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ew </a:t>
            </a: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arget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AAA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5282413" y="656752"/>
            <a:ext cx="1173627" cy="467992"/>
            <a:chOff x="97837" y="2816992"/>
            <a:chExt cx="1173627" cy="467992"/>
          </a:xfrm>
        </p:grpSpPr>
        <p:sp>
          <p:nvSpPr>
            <p:cNvPr id="7" name="Text Box 16">
              <a:extLst>
                <a:ext uri="{FF2B5EF4-FFF2-40B4-BE49-F238E27FC236}">
                  <a16:creationId xmlns:a16="http://schemas.microsoft.com/office/drawing/2014/main" id="{C4AF6FBD-8FE5-4D70-8328-9F87AF0A12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837" y="2816992"/>
              <a:ext cx="1173627" cy="46799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400" b="1" dirty="0" err="1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Audio</a:t>
              </a:r>
              <a:endParaRPr kumimoji="0" lang="ca-ES" altLang="es-E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8" name="Conector recto de flecha 7"/>
            <p:cNvCxnSpPr/>
            <p:nvPr/>
          </p:nvCxnSpPr>
          <p:spPr>
            <a:xfrm>
              <a:off x="1075357" y="3050988"/>
              <a:ext cx="144000" cy="0"/>
            </a:xfrm>
            <a:prstGeom prst="straightConnector1">
              <a:avLst/>
            </a:prstGeom>
            <a:ln w="57150">
              <a:solidFill>
                <a:srgbClr val="E6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00056" y="620688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upo 22"/>
          <p:cNvGrpSpPr/>
          <p:nvPr/>
        </p:nvGrpSpPr>
        <p:grpSpPr>
          <a:xfrm>
            <a:off x="-14458" y="-1972"/>
            <a:ext cx="12206457" cy="6853995"/>
            <a:chOff x="-14458" y="-1972"/>
            <a:chExt cx="12206457" cy="6853995"/>
          </a:xfrm>
        </p:grpSpPr>
        <p:grpSp>
          <p:nvGrpSpPr>
            <p:cNvPr id="22" name="Grupo 21"/>
            <p:cNvGrpSpPr/>
            <p:nvPr/>
          </p:nvGrpSpPr>
          <p:grpSpPr>
            <a:xfrm>
              <a:off x="-1" y="454424"/>
              <a:ext cx="12191999" cy="6397599"/>
              <a:chOff x="-1" y="454424"/>
              <a:chExt cx="12191999" cy="6397599"/>
            </a:xfrm>
          </p:grpSpPr>
          <p:pic>
            <p:nvPicPr>
              <p:cNvPr id="18" name="Imagen 1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" y="454424"/>
                <a:ext cx="12191999" cy="6397599"/>
              </a:xfrm>
              <a:prstGeom prst="rect">
                <a:avLst/>
              </a:prstGeom>
            </p:spPr>
          </p:pic>
          <p:sp>
            <p:nvSpPr>
              <p:cNvPr id="19" name="Rectángulo 18"/>
              <p:cNvSpPr/>
              <p:nvPr/>
            </p:nvSpPr>
            <p:spPr>
              <a:xfrm>
                <a:off x="6068019" y="803371"/>
                <a:ext cx="507831" cy="36004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grpSp>
          <p:nvGrpSpPr>
            <p:cNvPr id="12" name="Grupo 11"/>
            <p:cNvGrpSpPr/>
            <p:nvPr/>
          </p:nvGrpSpPr>
          <p:grpSpPr>
            <a:xfrm>
              <a:off x="-14458" y="-1972"/>
              <a:ext cx="12206457" cy="921721"/>
              <a:chOff x="-14458" y="-1972"/>
              <a:chExt cx="12206457" cy="921721"/>
            </a:xfrm>
          </p:grpSpPr>
          <p:grpSp>
            <p:nvGrpSpPr>
              <p:cNvPr id="13" name="Grupo 12"/>
              <p:cNvGrpSpPr/>
              <p:nvPr/>
            </p:nvGrpSpPr>
            <p:grpSpPr>
              <a:xfrm>
                <a:off x="4866694" y="472764"/>
                <a:ext cx="1173627" cy="446985"/>
                <a:chOff x="4634341" y="472764"/>
                <a:chExt cx="1173627" cy="446985"/>
              </a:xfrm>
            </p:grpSpPr>
            <p:sp>
              <p:nvSpPr>
                <p:cNvPr id="15" name="Text Box 16">
                  <a:extLst>
                    <a:ext uri="{FF2B5EF4-FFF2-40B4-BE49-F238E27FC236}">
                      <a16:creationId xmlns:a16="http://schemas.microsoft.com/office/drawing/2014/main" id="{C4AF6FBD-8FE5-4D70-8328-9F87AF0A129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634341" y="472764"/>
                  <a:ext cx="1173627" cy="446985"/>
                </a:xfrm>
                <a:prstGeom prst="rect">
                  <a:avLst/>
                </a:prstGeom>
                <a:solidFill>
                  <a:srgbClr val="FFFF00"/>
                </a:solidFill>
                <a:ln>
                  <a:noFill/>
                </a:ln>
                <a:effectLst/>
                <a:extLst/>
              </p:spPr>
              <p:txBody>
                <a:bodyPr vert="horz" wrap="square" lIns="36576" tIns="36576" rIns="36576" bIns="36576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ca-ES" altLang="es-ES" sz="2400" b="1" dirty="0" err="1" smtClean="0">
                      <a:solidFill>
                        <a:srgbClr val="FF0000"/>
                      </a:solidFill>
                      <a:latin typeface="Arial" pitchFamily="34" charset="0"/>
                      <a:cs typeface="Arial" pitchFamily="34" charset="0"/>
                    </a:rPr>
                    <a:t>Audio</a:t>
                  </a:r>
                  <a:endParaRPr kumimoji="0" lang="ca-ES" altLang="es-ES" sz="2400" b="1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6" name="Conector recto de flecha 15"/>
                <p:cNvCxnSpPr/>
                <p:nvPr/>
              </p:nvCxnSpPr>
              <p:spPr>
                <a:xfrm>
                  <a:off x="5611861" y="701057"/>
                  <a:ext cx="144000" cy="0"/>
                </a:xfrm>
                <a:prstGeom prst="straightConnector1">
                  <a:avLst/>
                </a:prstGeom>
                <a:ln w="57150">
                  <a:solidFill>
                    <a:srgbClr val="E6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4" name="285 CuadroTexto"/>
              <p:cNvSpPr txBox="1"/>
              <p:nvPr/>
            </p:nvSpPr>
            <p:spPr>
              <a:xfrm>
                <a:off x="-14458" y="-1972"/>
                <a:ext cx="12206457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ES" sz="1600" b="1" dirty="0" smtClean="0">
                    <a:solidFill>
                      <a:srgbClr val="CCECFF"/>
                    </a:solidFill>
                  </a:rPr>
                  <a:t>CURRENT STATUS     </a:t>
                </a:r>
                <a:r>
                  <a:rPr lang="es-ES" sz="2400" b="1" dirty="0" err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Tyrosine</a:t>
                </a:r>
                <a:r>
                  <a:rPr lang="es-ES" sz="2400" b="1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s-ES" sz="2400" b="1" dirty="0" err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Hydroxylase</a:t>
                </a:r>
                <a:r>
                  <a:rPr lang="es-ES" sz="2400" b="1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s-ES" sz="24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</a:t>
                </a:r>
                <a:r>
                  <a:rPr lang="es-ES" sz="2400" b="1" dirty="0" err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nhibition</a:t>
                </a:r>
                <a:r>
                  <a:rPr lang="es-ES" sz="2400" b="1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s-ES" sz="24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</a:t>
                </a:r>
                <a:r>
                  <a:rPr lang="es-ES" sz="2400" b="1" dirty="0" err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revents</a:t>
                </a:r>
                <a:r>
                  <a:rPr lang="es-ES" sz="2400" b="1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s-ES" sz="2400" b="1" dirty="0" err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the</a:t>
                </a:r>
                <a:r>
                  <a:rPr lang="es-ES" sz="2400" b="1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s-ES" sz="2400" b="1" dirty="0" err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F</a:t>
                </a:r>
                <a:r>
                  <a:rPr lang="es-ES" sz="2400" b="1" dirty="0" err="1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ormation</a:t>
                </a:r>
                <a:r>
                  <a:rPr lang="es-ES" sz="2400" b="1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of AAA</a:t>
                </a:r>
                <a:endParaRPr lang="es-ES" sz="28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pic>
        <p:nvPicPr>
          <p:cNvPr id="2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62659" y="472472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6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85 CuadroTexto"/>
          <p:cNvSpPr txBox="1"/>
          <p:nvPr/>
        </p:nvSpPr>
        <p:spPr>
          <a:xfrm>
            <a:off x="-14458" y="-1972"/>
            <a:ext cx="12206457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CCECFF"/>
                </a:solidFill>
              </a:rPr>
              <a:t>CURRENT STATUS    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Tyrosine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Hydroxylase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nhibition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revents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ormation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AAA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7176" y="705630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  <p:grpSp>
        <p:nvGrpSpPr>
          <p:cNvPr id="14" name="Grupo 13"/>
          <p:cNvGrpSpPr/>
          <p:nvPr/>
        </p:nvGrpSpPr>
        <p:grpSpPr>
          <a:xfrm>
            <a:off x="-1" y="715846"/>
            <a:ext cx="12186485" cy="6133815"/>
            <a:chOff x="-1" y="715846"/>
            <a:chExt cx="12186485" cy="6133815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1374574"/>
              <a:ext cx="12186485" cy="5475087"/>
            </a:xfrm>
            <a:prstGeom prst="rect">
              <a:avLst/>
            </a:prstGeom>
          </p:spPr>
        </p:pic>
        <p:sp>
          <p:nvSpPr>
            <p:cNvPr id="5" name="Text Box 16">
              <a:extLst>
                <a:ext uri="{FF2B5EF4-FFF2-40B4-BE49-F238E27FC236}">
                  <a16:creationId xmlns:a16="http://schemas.microsoft.com/office/drawing/2014/main" id="{C4AF6FBD-8FE5-4D70-8328-9F87AF0A12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9934" y="715846"/>
              <a:ext cx="3555826" cy="7200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AMPT </a:t>
              </a:r>
              <a:r>
                <a:rPr lang="ca-ES" altLang="es-ES" sz="2000" b="1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reduces</a:t>
              </a:r>
              <a:endParaRPr lang="ca-ES" altLang="es-ES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000" b="1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AAA </a:t>
              </a:r>
              <a:r>
                <a:rPr lang="ca-ES" altLang="es-ES" sz="2000" b="1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Incidence</a:t>
              </a:r>
              <a:r>
                <a:rPr lang="ca-ES" altLang="es-ES" sz="2000" b="1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and </a:t>
              </a:r>
              <a:r>
                <a:rPr lang="ca-ES" altLang="es-ES" sz="2000" b="1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Severity</a:t>
              </a:r>
              <a:endParaRPr kumimoji="0" lang="ca-ES" altLang="es-E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Text Box 16">
              <a:extLst>
                <a:ext uri="{FF2B5EF4-FFF2-40B4-BE49-F238E27FC236}">
                  <a16:creationId xmlns:a16="http://schemas.microsoft.com/office/drawing/2014/main" id="{C4AF6FBD-8FE5-4D70-8328-9F87AF0A12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2631" y="1556792"/>
              <a:ext cx="2880320" cy="7200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AMPT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000" b="1" dirty="0" smtClean="0">
                  <a:latin typeface="Arial" pitchFamily="34" charset="0"/>
                  <a:cs typeface="Arial" pitchFamily="34" charset="0"/>
                </a:rPr>
                <a:t>Improves </a:t>
              </a:r>
              <a:r>
                <a:rPr lang="ca-ES" altLang="es-ES" sz="2000" b="1" dirty="0" err="1">
                  <a:latin typeface="Arial" pitchFamily="34" charset="0"/>
                  <a:cs typeface="Arial" pitchFamily="34" charset="0"/>
                </a:rPr>
                <a:t>S</a:t>
              </a:r>
              <a:r>
                <a:rPr lang="ca-ES" altLang="es-ES" sz="2000" b="1" dirty="0" err="1" smtClean="0">
                  <a:latin typeface="Arial" pitchFamily="34" charset="0"/>
                  <a:cs typeface="Arial" pitchFamily="34" charset="0"/>
                </a:rPr>
                <a:t>urvival</a:t>
              </a:r>
              <a:r>
                <a:rPr lang="ca-ES" altLang="es-ES" sz="2000" b="1" dirty="0" smtClean="0"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7" name="Text Box 16">
              <a:extLst>
                <a:ext uri="{FF2B5EF4-FFF2-40B4-BE49-F238E27FC236}">
                  <a16:creationId xmlns:a16="http://schemas.microsoft.com/office/drawing/2014/main" id="{C4AF6FBD-8FE5-4D70-8328-9F87AF0A12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30890" y="715846"/>
              <a:ext cx="3240360" cy="7200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AMPT </a:t>
              </a:r>
              <a:r>
                <a:rPr lang="ca-ES" altLang="es-ES" sz="2000" b="1" dirty="0" err="1" smtClean="0">
                  <a:latin typeface="Arial" pitchFamily="34" charset="0"/>
                  <a:cs typeface="Arial" pitchFamily="34" charset="0"/>
                </a:rPr>
                <a:t>reduces</a:t>
              </a:r>
              <a:endParaRPr lang="ca-ES" altLang="es-ES" sz="2000" b="1" dirty="0" smtClean="0">
                <a:latin typeface="Arial" pitchFamily="34" charset="0"/>
                <a:cs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000" b="1" dirty="0" err="1" smtClean="0">
                  <a:latin typeface="Arial" pitchFamily="34" charset="0"/>
                  <a:cs typeface="Arial" pitchFamily="34" charset="0"/>
                </a:rPr>
                <a:t>Blood</a:t>
              </a:r>
              <a:r>
                <a:rPr lang="ca-ES" altLang="es-ES" sz="2000" b="1" dirty="0" smtClean="0">
                  <a:latin typeface="Arial" pitchFamily="34" charset="0"/>
                  <a:cs typeface="Arial" pitchFamily="34" charset="0"/>
                </a:rPr>
                <a:t> Urea Nitrogen</a:t>
              </a:r>
            </a:p>
          </p:txBody>
        </p:sp>
        <p:grpSp>
          <p:nvGrpSpPr>
            <p:cNvPr id="11" name="Grupo 10"/>
            <p:cNvGrpSpPr/>
            <p:nvPr/>
          </p:nvGrpSpPr>
          <p:grpSpPr>
            <a:xfrm>
              <a:off x="4850365" y="728760"/>
              <a:ext cx="1173627" cy="467992"/>
              <a:chOff x="97837" y="2816992"/>
              <a:chExt cx="1173627" cy="467992"/>
            </a:xfrm>
          </p:grpSpPr>
          <p:sp>
            <p:nvSpPr>
              <p:cNvPr id="12" name="Text Box 16">
                <a:extLst>
                  <a:ext uri="{FF2B5EF4-FFF2-40B4-BE49-F238E27FC236}">
                    <a16:creationId xmlns:a16="http://schemas.microsoft.com/office/drawing/2014/main" id="{C4AF6FBD-8FE5-4D70-8328-9F87AF0A12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837" y="2816992"/>
                <a:ext cx="1173627" cy="4679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a-ES" altLang="es-ES" sz="24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Audio</a:t>
                </a:r>
                <a:endParaRPr kumimoji="0" lang="ca-ES" altLang="es-ES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13" name="Conector recto de flecha 12"/>
              <p:cNvCxnSpPr/>
              <p:nvPr/>
            </p:nvCxnSpPr>
            <p:spPr>
              <a:xfrm>
                <a:off x="1075357" y="3050988"/>
                <a:ext cx="144000" cy="0"/>
              </a:xfrm>
              <a:prstGeom prst="straightConnector1">
                <a:avLst/>
              </a:prstGeom>
              <a:ln w="57150">
                <a:solidFill>
                  <a:srgbClr val="E6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83455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193" y="1360880"/>
            <a:ext cx="216930" cy="444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48" y="768375"/>
            <a:ext cx="178985" cy="36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11">
            <a:extLst>
              <a:ext uri="{FF2B5EF4-FFF2-40B4-BE49-F238E27FC236}">
                <a16:creationId xmlns:a16="http://schemas.microsoft.com/office/drawing/2014/main" id="{B9D44D68-D9F2-488B-9A63-E8C2B1812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70456" y="494039"/>
            <a:ext cx="444443" cy="273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a-ES" altLang="es-E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_</a:t>
            </a:r>
            <a:endParaRPr kumimoji="0" lang="es-ES" altLang="es-E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129 CuadroTexto"/>
          <p:cNvSpPr txBox="1"/>
          <p:nvPr/>
        </p:nvSpPr>
        <p:spPr>
          <a:xfrm>
            <a:off x="7152518" y="545140"/>
            <a:ext cx="955134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latin typeface="Arial" pitchFamily="34" charset="0"/>
                <a:cs typeface="Arial" pitchFamily="34" charset="0"/>
              </a:rPr>
              <a:t>Control</a:t>
            </a:r>
            <a:endParaRPr lang="es-E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30 CuadroTexto"/>
          <p:cNvSpPr txBox="1"/>
          <p:nvPr/>
        </p:nvSpPr>
        <p:spPr>
          <a:xfrm>
            <a:off x="10533918" y="545140"/>
            <a:ext cx="8386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AMPT</a:t>
            </a:r>
            <a:endParaRPr lang="es-E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8475228" y="239517"/>
            <a:ext cx="3283200" cy="350865"/>
            <a:chOff x="8475228" y="239517"/>
            <a:chExt cx="3283200" cy="350865"/>
          </a:xfrm>
        </p:grpSpPr>
        <p:sp>
          <p:nvSpPr>
            <p:cNvPr id="40" name="131 CuadroTexto"/>
            <p:cNvSpPr txBox="1"/>
            <p:nvPr/>
          </p:nvSpPr>
          <p:spPr>
            <a:xfrm>
              <a:off x="8907083" y="239517"/>
              <a:ext cx="2441438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b="1" dirty="0" err="1" smtClean="0">
                  <a:latin typeface="Arial" pitchFamily="34" charset="0"/>
                  <a:cs typeface="Arial" pitchFamily="34" charset="0"/>
                </a:rPr>
                <a:t>Angiotensin</a:t>
              </a:r>
              <a:r>
                <a:rPr lang="es-ES" b="1" dirty="0" smtClean="0">
                  <a:latin typeface="Arial" pitchFamily="34" charset="0"/>
                  <a:cs typeface="Arial" pitchFamily="34" charset="0"/>
                </a:rPr>
                <a:t> II  </a:t>
              </a:r>
              <a:r>
                <a:rPr lang="es-ES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s-ES" dirty="0" err="1" smtClean="0">
                  <a:latin typeface="Arial" pitchFamily="34" charset="0"/>
                  <a:cs typeface="Arial" pitchFamily="34" charset="0"/>
                </a:rPr>
                <a:t>AngII</a:t>
              </a:r>
              <a:r>
                <a:rPr lang="es-ES" dirty="0" smtClean="0">
                  <a:latin typeface="Arial" pitchFamily="34" charset="0"/>
                  <a:cs typeface="Arial" pitchFamily="34" charset="0"/>
                </a:rPr>
                <a:t>)</a:t>
              </a:r>
              <a:endParaRPr lang="es-ES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1" name="AutoShape 14">
              <a:extLst>
                <a:ext uri="{FF2B5EF4-FFF2-40B4-BE49-F238E27FC236}">
                  <a16:creationId xmlns:a16="http://schemas.microsoft.com/office/drawing/2014/main" id="{91E8541F-8762-4746-A995-B88EC097822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8475228" y="578422"/>
              <a:ext cx="3283200" cy="1"/>
            </a:xfrm>
            <a:prstGeom prst="straightConnector1">
              <a:avLst/>
            </a:prstGeom>
            <a:noFill/>
            <a:ln w="1905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</p:grpSp>
      <p:sp>
        <p:nvSpPr>
          <p:cNvPr id="11" name="381 CuadroTexto"/>
          <p:cNvSpPr txBox="1"/>
          <p:nvPr/>
        </p:nvSpPr>
        <p:spPr>
          <a:xfrm rot="16200000">
            <a:off x="4479675" y="4262990"/>
            <a:ext cx="1217065" cy="335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ELANE+ </a:t>
            </a:r>
            <a:r>
              <a:rPr lang="es-ES" sz="1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cells</a:t>
            </a:r>
            <a:endParaRPr lang="es-ES" sz="1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Imagen 38">
            <a:extLst>
              <a:ext uri="{FF2B5EF4-FFF2-40B4-BE49-F238E27FC236}">
                <a16:creationId xmlns:a16="http://schemas.microsoft.com/office/drawing/2014/main" id="{5271F3E1-6513-4EFE-AF68-4BBBA160CB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92" t="10324"/>
          <a:stretch/>
        </p:blipFill>
        <p:spPr>
          <a:xfrm>
            <a:off x="4933206" y="707180"/>
            <a:ext cx="1747590" cy="1555345"/>
          </a:xfrm>
          <a:prstGeom prst="rect">
            <a:avLst/>
          </a:prstGeom>
        </p:spPr>
      </p:pic>
      <p:pic>
        <p:nvPicPr>
          <p:cNvPr id="13" name="Imagen 40">
            <a:extLst>
              <a:ext uri="{FF2B5EF4-FFF2-40B4-BE49-F238E27FC236}">
                <a16:creationId xmlns:a16="http://schemas.microsoft.com/office/drawing/2014/main" id="{7B7F1805-1019-4324-817A-176AFE69B46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1" t="10471"/>
          <a:stretch/>
        </p:blipFill>
        <p:spPr>
          <a:xfrm>
            <a:off x="4885581" y="2170580"/>
            <a:ext cx="1794627" cy="1531070"/>
          </a:xfrm>
          <a:prstGeom prst="rect">
            <a:avLst/>
          </a:prstGeom>
        </p:spPr>
      </p:pic>
      <p:pic>
        <p:nvPicPr>
          <p:cNvPr id="14" name="Imagen 42">
            <a:extLst>
              <a:ext uri="{FF2B5EF4-FFF2-40B4-BE49-F238E27FC236}">
                <a16:creationId xmlns:a16="http://schemas.microsoft.com/office/drawing/2014/main" id="{B36CC8B2-DC61-483E-ABAD-EF776BE7FF8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94" t="26374" b="22249"/>
          <a:stretch/>
        </p:blipFill>
        <p:spPr>
          <a:xfrm>
            <a:off x="4909964" y="3682757"/>
            <a:ext cx="1764804" cy="1604567"/>
          </a:xfrm>
          <a:prstGeom prst="rect">
            <a:avLst/>
          </a:prstGeom>
        </p:spPr>
      </p:pic>
      <p:pic>
        <p:nvPicPr>
          <p:cNvPr id="15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0" t="16139" r="1631" b="19074"/>
          <a:stretch>
            <a:fillRect/>
          </a:stretch>
        </p:blipFill>
        <p:spPr>
          <a:xfrm>
            <a:off x="4830594" y="5151859"/>
            <a:ext cx="1800555" cy="1581309"/>
          </a:xfrm>
          <a:prstGeom prst="rect">
            <a:avLst/>
          </a:prstGeom>
        </p:spPr>
      </p:pic>
      <p:sp>
        <p:nvSpPr>
          <p:cNvPr id="16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1181" y="912912"/>
            <a:ext cx="227971" cy="38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7594" y="1773451"/>
            <a:ext cx="227971" cy="38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8499" y="2310480"/>
            <a:ext cx="227971" cy="38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647" y="3271938"/>
            <a:ext cx="227971" cy="38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8164" y="3848285"/>
            <a:ext cx="227971" cy="38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5879" y="4830472"/>
            <a:ext cx="227971" cy="38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1334" y="5144987"/>
            <a:ext cx="227971" cy="38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4048" y="6382027"/>
            <a:ext cx="227971" cy="38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5329595" y="101085"/>
            <a:ext cx="1426478" cy="741417"/>
            <a:chOff x="5329595" y="101085"/>
            <a:chExt cx="1426478" cy="741417"/>
          </a:xfrm>
        </p:grpSpPr>
        <p:sp>
          <p:nvSpPr>
            <p:cNvPr id="34" name="318 CuadroTexto"/>
            <p:cNvSpPr txBox="1"/>
            <p:nvPr/>
          </p:nvSpPr>
          <p:spPr>
            <a:xfrm>
              <a:off x="5473606" y="101085"/>
              <a:ext cx="8210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400" b="1" dirty="0" smtClean="0">
                  <a:latin typeface="Arial" pitchFamily="34" charset="0"/>
                  <a:cs typeface="Arial" pitchFamily="34" charset="0"/>
                </a:rPr>
                <a:t>Control</a:t>
              </a:r>
              <a:endParaRPr lang="es-ES" sz="1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" name="319 CuadroTexto"/>
            <p:cNvSpPr txBox="1"/>
            <p:nvPr/>
          </p:nvSpPr>
          <p:spPr>
            <a:xfrm>
              <a:off x="5473606" y="297185"/>
              <a:ext cx="63190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400" b="1" dirty="0" err="1" smtClean="0">
                  <a:latin typeface="Arial" pitchFamily="34" charset="0"/>
                  <a:cs typeface="Arial" pitchFamily="34" charset="0"/>
                </a:rPr>
                <a:t>AngII</a:t>
              </a:r>
              <a:endParaRPr lang="es-ES" sz="1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315 Rectángulo"/>
            <p:cNvSpPr/>
            <p:nvPr/>
          </p:nvSpPr>
          <p:spPr>
            <a:xfrm>
              <a:off x="5329595" y="174688"/>
              <a:ext cx="163838" cy="1638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7" name="316 Rectángulo"/>
            <p:cNvSpPr/>
            <p:nvPr/>
          </p:nvSpPr>
          <p:spPr>
            <a:xfrm>
              <a:off x="5329595" y="390709"/>
              <a:ext cx="163838" cy="16383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317 Rectángulo"/>
            <p:cNvSpPr/>
            <p:nvPr/>
          </p:nvSpPr>
          <p:spPr>
            <a:xfrm>
              <a:off x="5329595" y="617491"/>
              <a:ext cx="163838" cy="1638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320 CuadroTexto"/>
            <p:cNvSpPr txBox="1"/>
            <p:nvPr/>
          </p:nvSpPr>
          <p:spPr>
            <a:xfrm>
              <a:off x="5473606" y="534725"/>
              <a:ext cx="12824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400" b="1" dirty="0" err="1" smtClean="0">
                  <a:latin typeface="Arial" pitchFamily="34" charset="0"/>
                  <a:cs typeface="Arial" pitchFamily="34" charset="0"/>
                </a:rPr>
                <a:t>AngII</a:t>
              </a:r>
              <a:r>
                <a:rPr lang="es-ES" sz="1400" b="1" dirty="0" smtClean="0">
                  <a:latin typeface="Arial" pitchFamily="34" charset="0"/>
                  <a:cs typeface="Arial" pitchFamily="34" charset="0"/>
                </a:rPr>
                <a:t> / </a:t>
              </a:r>
              <a:r>
                <a:rPr lang="es-ES" sz="14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AMPT</a:t>
              </a:r>
              <a:endParaRPr lang="es-ES" sz="1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380 CuadroTexto"/>
          <p:cNvSpPr txBox="1"/>
          <p:nvPr/>
        </p:nvSpPr>
        <p:spPr>
          <a:xfrm rot="16200000">
            <a:off x="3974653" y="2673159"/>
            <a:ext cx="149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Lymphocytes</a:t>
            </a:r>
            <a:endParaRPr lang="es-ES" sz="16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CD3</a:t>
            </a:r>
            <a:r>
              <a:rPr lang="es-E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s-ES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cells</a:t>
            </a:r>
            <a:endParaRPr lang="es-ES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382 CuadroTexto"/>
          <p:cNvSpPr txBox="1"/>
          <p:nvPr/>
        </p:nvSpPr>
        <p:spPr>
          <a:xfrm rot="16200000">
            <a:off x="3970837" y="1215722"/>
            <a:ext cx="15055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Macrophages</a:t>
            </a:r>
            <a:endParaRPr lang="es-ES" sz="16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MAC3</a:t>
            </a:r>
            <a:r>
              <a:rPr lang="es-E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s-ES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cells</a:t>
            </a:r>
            <a:endParaRPr lang="es-ES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403 CuadroTexto"/>
          <p:cNvSpPr txBox="1"/>
          <p:nvPr/>
        </p:nvSpPr>
        <p:spPr>
          <a:xfrm rot="16200000">
            <a:off x="4248901" y="5692383"/>
            <a:ext cx="7970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smtClean="0">
                <a:latin typeface="Arial" pitchFamily="34" charset="0"/>
                <a:cs typeface="Arial" pitchFamily="34" charset="0"/>
              </a:rPr>
              <a:t>MCP1</a:t>
            </a:r>
            <a:r>
              <a:rPr lang="es-ES" sz="1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s-ES" sz="1200" dirty="0" smtClean="0">
                <a:latin typeface="Arial" pitchFamily="34" charset="0"/>
                <a:cs typeface="Arial" pitchFamily="34" charset="0"/>
              </a:rPr>
              <a:t>(mm</a:t>
            </a:r>
            <a:r>
              <a:rPr lang="es-ES" sz="12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8" name="423 CuadroTexto"/>
          <p:cNvSpPr txBox="1"/>
          <p:nvPr/>
        </p:nvSpPr>
        <p:spPr>
          <a:xfrm rot="16200000">
            <a:off x="4061407" y="4156864"/>
            <a:ext cx="1324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Neutrophils</a:t>
            </a:r>
            <a:endParaRPr lang="es-ES" sz="16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ELANE</a:t>
            </a:r>
            <a:r>
              <a:rPr lang="es-E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s-ES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cells</a:t>
            </a:r>
            <a:endParaRPr lang="es-ES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C4AF6FBD-8FE5-4D70-8328-9F87AF0A1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688" y="1422304"/>
            <a:ext cx="4244234" cy="899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a-ES" altLang="es-ES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AMPT</a:t>
            </a:r>
            <a:r>
              <a:rPr lang="ca-ES" altLang="es-E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Reduces</a:t>
            </a:r>
            <a:r>
              <a:rPr lang="ca-ES" altLang="es-E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Inflammation</a:t>
            </a:r>
            <a:endParaRPr kumimoji="0" lang="ca-ES" altLang="es-ES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240 Conector recto de flecha"/>
          <p:cNvCxnSpPr/>
          <p:nvPr/>
        </p:nvCxnSpPr>
        <p:spPr>
          <a:xfrm flipH="1">
            <a:off x="6346658" y="1124744"/>
            <a:ext cx="3872" cy="540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240 Conector recto de flecha"/>
          <p:cNvCxnSpPr/>
          <p:nvPr/>
        </p:nvCxnSpPr>
        <p:spPr>
          <a:xfrm flipH="1">
            <a:off x="6346658" y="2672976"/>
            <a:ext cx="3872" cy="540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240 Conector recto de flecha"/>
          <p:cNvCxnSpPr/>
          <p:nvPr/>
        </p:nvCxnSpPr>
        <p:spPr>
          <a:xfrm flipH="1">
            <a:off x="6346658" y="5733256"/>
            <a:ext cx="3872" cy="540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240 Conector recto de flecha"/>
          <p:cNvCxnSpPr/>
          <p:nvPr/>
        </p:nvCxnSpPr>
        <p:spPr>
          <a:xfrm flipH="1">
            <a:off x="6346658" y="4198042"/>
            <a:ext cx="3872" cy="540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Imagen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85" y="857041"/>
            <a:ext cx="5029200" cy="5785104"/>
          </a:xfrm>
          <a:prstGeom prst="rect">
            <a:avLst/>
          </a:prstGeom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39672" y="332656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  <p:grpSp>
        <p:nvGrpSpPr>
          <p:cNvPr id="45" name="Grupo 44"/>
          <p:cNvGrpSpPr/>
          <p:nvPr/>
        </p:nvGrpSpPr>
        <p:grpSpPr>
          <a:xfrm>
            <a:off x="1374229" y="332656"/>
            <a:ext cx="1173627" cy="467992"/>
            <a:chOff x="97837" y="2816992"/>
            <a:chExt cx="1173627" cy="467992"/>
          </a:xfrm>
        </p:grpSpPr>
        <p:sp>
          <p:nvSpPr>
            <p:cNvPr id="43" name="Text Box 16">
              <a:extLst>
                <a:ext uri="{FF2B5EF4-FFF2-40B4-BE49-F238E27FC236}">
                  <a16:creationId xmlns:a16="http://schemas.microsoft.com/office/drawing/2014/main" id="{C4AF6FBD-8FE5-4D70-8328-9F87AF0A12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837" y="2816992"/>
              <a:ext cx="1173627" cy="46799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400" b="1" dirty="0" err="1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Audio</a:t>
              </a:r>
              <a:endParaRPr kumimoji="0" lang="ca-ES" altLang="es-E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4" name="Conector recto de flecha 43"/>
            <p:cNvCxnSpPr/>
            <p:nvPr/>
          </p:nvCxnSpPr>
          <p:spPr>
            <a:xfrm>
              <a:off x="1075357" y="3050988"/>
              <a:ext cx="144000" cy="0"/>
            </a:xfrm>
            <a:prstGeom prst="straightConnector1">
              <a:avLst/>
            </a:prstGeom>
            <a:ln w="57150">
              <a:solidFill>
                <a:srgbClr val="E6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18 CuadroTexto"/>
          <p:cNvSpPr txBox="1"/>
          <p:nvPr/>
        </p:nvSpPr>
        <p:spPr>
          <a:xfrm>
            <a:off x="5473606" y="111595"/>
            <a:ext cx="821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latin typeface="Arial" pitchFamily="34" charset="0"/>
                <a:cs typeface="Arial" pitchFamily="34" charset="0"/>
              </a:rPr>
              <a:t>Control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319 CuadroTexto"/>
          <p:cNvSpPr txBox="1"/>
          <p:nvPr/>
        </p:nvSpPr>
        <p:spPr>
          <a:xfrm>
            <a:off x="5473606" y="307695"/>
            <a:ext cx="631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AngII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11">
            <a:extLst>
              <a:ext uri="{FF2B5EF4-FFF2-40B4-BE49-F238E27FC236}">
                <a16:creationId xmlns:a16="http://schemas.microsoft.com/office/drawing/2014/main" id="{B9D44D68-D9F2-488B-9A63-E8C2B1812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70456" y="494039"/>
            <a:ext cx="444443" cy="27354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a-ES" altLang="es-E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_</a:t>
            </a:r>
            <a:endParaRPr kumimoji="0" lang="es-ES" altLang="es-E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129 CuadroTexto"/>
          <p:cNvSpPr txBox="1"/>
          <p:nvPr/>
        </p:nvSpPr>
        <p:spPr>
          <a:xfrm>
            <a:off x="7152518" y="545140"/>
            <a:ext cx="955134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latin typeface="Arial" pitchFamily="34" charset="0"/>
                <a:cs typeface="Arial" pitchFamily="34" charset="0"/>
              </a:rPr>
              <a:t>Control</a:t>
            </a:r>
            <a:endParaRPr lang="es-E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130 CuadroTexto"/>
          <p:cNvSpPr txBox="1"/>
          <p:nvPr/>
        </p:nvSpPr>
        <p:spPr>
          <a:xfrm>
            <a:off x="10533918" y="545140"/>
            <a:ext cx="8386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AMPT</a:t>
            </a:r>
            <a:endParaRPr lang="es-E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Marcador de contenido 15">
            <a:extLst>
              <a:ext uri="{FF2B5EF4-FFF2-40B4-BE49-F238E27FC236}">
                <a16:creationId xmlns:a16="http://schemas.microsoft.com/office/drawing/2014/main" id="{B7291739-55B9-49CA-BBD6-32AC73D0FD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9" t="19659" b="22508"/>
          <a:stretch>
            <a:fillRect/>
          </a:stretch>
        </p:blipFill>
        <p:spPr>
          <a:xfrm>
            <a:off x="4968887" y="5132358"/>
            <a:ext cx="1649054" cy="1525518"/>
          </a:xfrm>
          <a:prstGeom prst="rect">
            <a:avLst/>
          </a:prstGeom>
        </p:spPr>
      </p:pic>
      <p:pic>
        <p:nvPicPr>
          <p:cNvPr id="11" name="Imagen 21">
            <a:extLst>
              <a:ext uri="{FF2B5EF4-FFF2-40B4-BE49-F238E27FC236}">
                <a16:creationId xmlns:a16="http://schemas.microsoft.com/office/drawing/2014/main" id="{E2AB594F-4850-4B14-9085-483C103F027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89" t="21093" b="21653"/>
          <a:stretch>
            <a:fillRect/>
          </a:stretch>
        </p:blipFill>
        <p:spPr>
          <a:xfrm>
            <a:off x="4927822" y="3617369"/>
            <a:ext cx="1688999" cy="1449243"/>
          </a:xfrm>
          <a:prstGeom prst="rect">
            <a:avLst/>
          </a:prstGeom>
        </p:spPr>
      </p:pic>
      <p:pic>
        <p:nvPicPr>
          <p:cNvPr id="12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53" t="20314" r="1631" b="20314"/>
          <a:stretch>
            <a:fillRect/>
          </a:stretch>
        </p:blipFill>
        <p:spPr>
          <a:xfrm>
            <a:off x="4935104" y="2229450"/>
            <a:ext cx="1659243" cy="1381577"/>
          </a:xfrm>
          <a:prstGeom prst="rect">
            <a:avLst/>
          </a:prstGeom>
        </p:spPr>
      </p:pic>
      <p:sp>
        <p:nvSpPr>
          <p:cNvPr id="13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2724" y="3752177"/>
            <a:ext cx="178985" cy="36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8236" y="4343598"/>
            <a:ext cx="178985" cy="36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4276" y="3252065"/>
            <a:ext cx="178985" cy="36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6023" y="5300121"/>
            <a:ext cx="223731" cy="45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3103" y="5657028"/>
            <a:ext cx="223731" cy="45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36 CuadroTexto"/>
          <p:cNvSpPr txBox="1"/>
          <p:nvPr/>
        </p:nvSpPr>
        <p:spPr>
          <a:xfrm rot="16200000">
            <a:off x="4143050" y="4230045"/>
            <a:ext cx="1428070" cy="2445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s-ES" sz="1700" b="1" dirty="0" smtClean="0">
                <a:latin typeface="Arial" pitchFamily="34" charset="0"/>
                <a:cs typeface="Arial" pitchFamily="34" charset="0"/>
              </a:rPr>
              <a:t>MMP </a:t>
            </a:r>
            <a:r>
              <a:rPr lang="es-ES" sz="1700" b="1" dirty="0" err="1" smtClean="0">
                <a:latin typeface="Arial" pitchFamily="34" charset="0"/>
                <a:cs typeface="Arial" pitchFamily="34" charset="0"/>
              </a:rPr>
              <a:t>activity</a:t>
            </a:r>
            <a:endParaRPr lang="es-ES" sz="17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261 CuadroTexto"/>
          <p:cNvSpPr txBox="1"/>
          <p:nvPr/>
        </p:nvSpPr>
        <p:spPr>
          <a:xfrm rot="16200000">
            <a:off x="4437006" y="2766041"/>
            <a:ext cx="773915" cy="336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700" b="1" dirty="0" smtClean="0">
                <a:latin typeface="Arial" pitchFamily="34" charset="0"/>
                <a:cs typeface="Arial" pitchFamily="34" charset="0"/>
              </a:rPr>
              <a:t>MMP2</a:t>
            </a:r>
          </a:p>
        </p:txBody>
      </p:sp>
      <p:sp>
        <p:nvSpPr>
          <p:cNvPr id="20" name="311 CuadroTexto"/>
          <p:cNvSpPr txBox="1"/>
          <p:nvPr/>
        </p:nvSpPr>
        <p:spPr>
          <a:xfrm rot="16200000">
            <a:off x="3994143" y="5807797"/>
            <a:ext cx="1704377" cy="233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s-ES" sz="1600" b="1" dirty="0" err="1" smtClean="0">
                <a:latin typeface="Arial" pitchFamily="34" charset="0"/>
                <a:cs typeface="Arial" pitchFamily="34" charset="0"/>
              </a:rPr>
              <a:t>Oxidative</a:t>
            </a:r>
            <a:r>
              <a:rPr lang="es-ES" sz="1600" b="1" dirty="0" smtClean="0">
                <a:latin typeface="Arial" pitchFamily="34" charset="0"/>
                <a:cs typeface="Arial" pitchFamily="34" charset="0"/>
              </a:rPr>
              <a:t> Stress</a:t>
            </a:r>
          </a:p>
        </p:txBody>
      </p:sp>
      <p:sp>
        <p:nvSpPr>
          <p:cNvPr id="21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1641" y="2362767"/>
            <a:ext cx="178985" cy="36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193" y="1360880"/>
            <a:ext cx="216930" cy="444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sz="1200" b="1" dirty="0" smtClean="0">
                <a:latin typeface="Arial" pitchFamily="34" charset="0"/>
                <a:cs typeface="Arial" pitchFamily="34" charset="0"/>
              </a:rPr>
              <a:t>#</a:t>
            </a:r>
            <a:endParaRPr lang="es-ES" altLang="es-E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45">
            <a:extLst>
              <a:ext uri="{FF2B5EF4-FFF2-40B4-BE49-F238E27FC236}">
                <a16:creationId xmlns:a16="http://schemas.microsoft.com/office/drawing/2014/main" id="{EDEAED5B-0E25-4A07-8159-C1ED3C841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48" y="768375"/>
            <a:ext cx="178985" cy="36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36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a-ES" altLang="es-ES" b="1" dirty="0">
                <a:latin typeface="Arial" pitchFamily="34" charset="0"/>
                <a:cs typeface="Arial" pitchFamily="34" charset="0"/>
              </a:rPr>
              <a:t>*</a:t>
            </a:r>
            <a:endParaRPr lang="es-ES" altLang="es-ES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4" name="98 Grupo"/>
          <p:cNvGrpSpPr/>
          <p:nvPr/>
        </p:nvGrpSpPr>
        <p:grpSpPr>
          <a:xfrm>
            <a:off x="4686080" y="516405"/>
            <a:ext cx="1971608" cy="1688531"/>
            <a:chOff x="4686080" y="516405"/>
            <a:chExt cx="1971608" cy="1688531"/>
          </a:xfrm>
        </p:grpSpPr>
        <p:sp>
          <p:nvSpPr>
            <p:cNvPr id="40" name="250 CuadroTexto"/>
            <p:cNvSpPr txBox="1"/>
            <p:nvPr/>
          </p:nvSpPr>
          <p:spPr>
            <a:xfrm>
              <a:off x="5008977" y="1943996"/>
              <a:ext cx="250052" cy="248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s-ES" sz="1100" b="1" dirty="0" smtClean="0">
                  <a:latin typeface="Arial" pitchFamily="34" charset="0"/>
                  <a:cs typeface="Arial" pitchFamily="34" charset="0"/>
                </a:rPr>
                <a:t>0</a:t>
              </a:r>
              <a:endParaRPr lang="es-ES" sz="1100" b="1" dirty="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41" name="Marcador de contenido 19">
              <a:extLst>
                <a:ext uri="{FF2B5EF4-FFF2-40B4-BE49-F238E27FC236}">
                  <a16:creationId xmlns:a16="http://schemas.microsoft.com/office/drawing/2014/main" id="{B6571BF6-36C9-44B0-9ACC-FB8B33DCAF11}"/>
                </a:ext>
              </a:extLst>
            </p:cNvPr>
            <p:cNvPicPr>
              <a:picLocks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72"/>
            <a:stretch>
              <a:fillRect/>
            </a:stretch>
          </p:blipFill>
          <p:spPr>
            <a:xfrm>
              <a:off x="5203924" y="617317"/>
              <a:ext cx="1453764" cy="1560472"/>
            </a:xfrm>
            <a:prstGeom prst="rect">
              <a:avLst/>
            </a:prstGeom>
          </p:spPr>
        </p:pic>
        <p:sp>
          <p:nvSpPr>
            <p:cNvPr id="42" name="Text Box 16">
              <a:extLst>
                <a:ext uri="{FF2B5EF4-FFF2-40B4-BE49-F238E27FC236}">
                  <a16:creationId xmlns:a16="http://schemas.microsoft.com/office/drawing/2014/main" id="{C4AF6FBD-8FE5-4D70-8328-9F87AF0A12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4023664" y="1178821"/>
              <a:ext cx="1688531" cy="363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1500" b="1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E</a:t>
              </a:r>
              <a:r>
                <a:rPr kumimoji="0" lang="ca-ES" altLang="es-ES" sz="1500" b="1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lastin</a:t>
              </a:r>
              <a:r>
                <a:rPr kumimoji="0" lang="ca-ES" altLang="es-ES" sz="15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 ruptures</a:t>
              </a:r>
            </a:p>
          </p:txBody>
        </p:sp>
        <p:sp>
          <p:nvSpPr>
            <p:cNvPr id="43" name="245 CuadroTexto"/>
            <p:cNvSpPr txBox="1"/>
            <p:nvPr/>
          </p:nvSpPr>
          <p:spPr>
            <a:xfrm>
              <a:off x="4934357" y="675193"/>
              <a:ext cx="324672" cy="248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s-ES" sz="1100" b="1" dirty="0" smtClean="0">
                  <a:latin typeface="Arial" pitchFamily="34" charset="0"/>
                  <a:cs typeface="Arial" pitchFamily="34" charset="0"/>
                </a:rPr>
                <a:t>25</a:t>
              </a:r>
              <a:endParaRPr lang="es-ES" sz="11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246 CuadroTexto"/>
            <p:cNvSpPr txBox="1"/>
            <p:nvPr/>
          </p:nvSpPr>
          <p:spPr>
            <a:xfrm>
              <a:off x="4934357" y="932135"/>
              <a:ext cx="324672" cy="248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s-ES" sz="1100" b="1" dirty="0" smtClean="0">
                  <a:latin typeface="Arial" pitchFamily="34" charset="0"/>
                  <a:cs typeface="Arial" pitchFamily="34" charset="0"/>
                </a:rPr>
                <a:t>20</a:t>
              </a:r>
              <a:endParaRPr lang="es-ES" sz="11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247 CuadroTexto"/>
            <p:cNvSpPr txBox="1"/>
            <p:nvPr/>
          </p:nvSpPr>
          <p:spPr>
            <a:xfrm>
              <a:off x="4934357" y="1195246"/>
              <a:ext cx="324672" cy="248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s-ES" sz="1100" b="1" dirty="0" smtClean="0">
                  <a:latin typeface="Arial" pitchFamily="34" charset="0"/>
                  <a:cs typeface="Arial" pitchFamily="34" charset="0"/>
                </a:rPr>
                <a:t>15</a:t>
              </a:r>
              <a:endParaRPr lang="es-ES" sz="11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" name="248 CuadroTexto"/>
            <p:cNvSpPr txBox="1"/>
            <p:nvPr/>
          </p:nvSpPr>
          <p:spPr>
            <a:xfrm>
              <a:off x="4934357" y="1457629"/>
              <a:ext cx="324672" cy="248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s-ES" sz="1100" b="1" dirty="0" smtClean="0">
                  <a:latin typeface="Arial" pitchFamily="34" charset="0"/>
                  <a:cs typeface="Arial" pitchFamily="34" charset="0"/>
                </a:rPr>
                <a:t>10</a:t>
              </a:r>
              <a:endParaRPr lang="es-ES" sz="11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249 CuadroTexto"/>
            <p:cNvSpPr txBox="1"/>
            <p:nvPr/>
          </p:nvSpPr>
          <p:spPr>
            <a:xfrm>
              <a:off x="5008977" y="1711124"/>
              <a:ext cx="250052" cy="248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s-ES" sz="1100" b="1" dirty="0" smtClean="0">
                  <a:latin typeface="Arial" pitchFamily="34" charset="0"/>
                  <a:cs typeface="Arial" pitchFamily="34" charset="0"/>
                </a:rPr>
                <a:t>5</a:t>
              </a:r>
              <a:endParaRPr lang="es-ES" sz="1100" b="1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315 Rectángulo"/>
          <p:cNvSpPr/>
          <p:nvPr/>
        </p:nvSpPr>
        <p:spPr>
          <a:xfrm>
            <a:off x="5329595" y="185198"/>
            <a:ext cx="163838" cy="1638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316 Rectángulo"/>
          <p:cNvSpPr/>
          <p:nvPr/>
        </p:nvSpPr>
        <p:spPr>
          <a:xfrm>
            <a:off x="5329595" y="401219"/>
            <a:ext cx="163838" cy="16383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317 Rectángulo"/>
          <p:cNvSpPr/>
          <p:nvPr/>
        </p:nvSpPr>
        <p:spPr>
          <a:xfrm>
            <a:off x="5329595" y="628001"/>
            <a:ext cx="163838" cy="1638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320 CuadroTexto"/>
          <p:cNvSpPr txBox="1"/>
          <p:nvPr/>
        </p:nvSpPr>
        <p:spPr>
          <a:xfrm>
            <a:off x="5473606" y="545235"/>
            <a:ext cx="12824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AngII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es-ES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AMPT</a:t>
            </a:r>
            <a:endParaRPr lang="es-ES" sz="1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C4AF6FBD-8FE5-4D70-8328-9F87AF0A1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652" y="1412418"/>
            <a:ext cx="4536504" cy="792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Prevents</a:t>
            </a:r>
            <a:r>
              <a:rPr lang="ca-ES" altLang="es-ES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Elastin</a:t>
            </a:r>
            <a:r>
              <a:rPr lang="ca-ES" altLang="es-E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Rupture</a:t>
            </a:r>
            <a:endParaRPr lang="ca-ES" altLang="es-ES" sz="24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a-ES" altLang="es-E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(ECM </a:t>
            </a:r>
            <a:r>
              <a:rPr kumimoji="0" lang="ca-ES" altLang="es-E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degradation</a:t>
            </a:r>
            <a:r>
              <a:rPr kumimoji="0" lang="ca-ES" altLang="es-E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30" name="Text Box 16">
            <a:extLst>
              <a:ext uri="{FF2B5EF4-FFF2-40B4-BE49-F238E27FC236}">
                <a16:creationId xmlns:a16="http://schemas.microsoft.com/office/drawing/2014/main" id="{C4AF6FBD-8FE5-4D70-8328-9F87AF0A1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984" y="3344408"/>
            <a:ext cx="4655840" cy="1020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Reduces</a:t>
            </a:r>
            <a:r>
              <a:rPr lang="ca-ES" altLang="es-ES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Metalloproteinase</a:t>
            </a:r>
            <a:r>
              <a:rPr lang="ca-ES" altLang="es-E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Expression</a:t>
            </a:r>
            <a:r>
              <a:rPr lang="ca-ES" altLang="es-ES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and</a:t>
            </a:r>
            <a:r>
              <a:rPr lang="ca-ES" altLang="es-E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ctivity</a:t>
            </a:r>
            <a:endParaRPr kumimoji="0" lang="ca-ES" altLang="es-ES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 Box 16">
            <a:extLst>
              <a:ext uri="{FF2B5EF4-FFF2-40B4-BE49-F238E27FC236}">
                <a16:creationId xmlns:a16="http://schemas.microsoft.com/office/drawing/2014/main" id="{C4AF6FBD-8FE5-4D70-8328-9F87AF0A1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76" y="5661248"/>
            <a:ext cx="4799856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Limits</a:t>
            </a:r>
            <a:r>
              <a:rPr lang="ca-ES" altLang="es-E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Oxidative</a:t>
            </a:r>
            <a:r>
              <a:rPr lang="ca-ES" altLang="es-E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a-ES" altLang="es-ES" sz="24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Stress</a:t>
            </a:r>
            <a:endParaRPr kumimoji="0" lang="ca-ES" altLang="es-ES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240 Conector recto de flecha"/>
          <p:cNvCxnSpPr/>
          <p:nvPr/>
        </p:nvCxnSpPr>
        <p:spPr>
          <a:xfrm flipH="1">
            <a:off x="6341403" y="1073756"/>
            <a:ext cx="3872" cy="432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240 Conector recto de flecha"/>
          <p:cNvCxnSpPr/>
          <p:nvPr/>
        </p:nvCxnSpPr>
        <p:spPr>
          <a:xfrm flipH="1">
            <a:off x="6320383" y="2780976"/>
            <a:ext cx="3872" cy="432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240 Conector recto de flecha"/>
          <p:cNvCxnSpPr/>
          <p:nvPr/>
        </p:nvCxnSpPr>
        <p:spPr>
          <a:xfrm flipH="1">
            <a:off x="6320383" y="5446819"/>
            <a:ext cx="3872" cy="252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240 Conector recto de flecha"/>
          <p:cNvCxnSpPr/>
          <p:nvPr/>
        </p:nvCxnSpPr>
        <p:spPr>
          <a:xfrm flipH="1">
            <a:off x="6320383" y="4017237"/>
            <a:ext cx="3872" cy="324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16">
            <a:extLst>
              <a:ext uri="{FF2B5EF4-FFF2-40B4-BE49-F238E27FC236}">
                <a16:creationId xmlns:a16="http://schemas.microsoft.com/office/drawing/2014/main" id="{C4AF6FBD-8FE5-4D70-8328-9F87AF0A1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0468" y="977069"/>
            <a:ext cx="1442872" cy="363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a-ES" altLang="es-ES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AMPT</a:t>
            </a:r>
            <a:endParaRPr kumimoji="0" lang="ca-ES" altLang="es-ES" sz="2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7" name="Grupo 36"/>
          <p:cNvGrpSpPr/>
          <p:nvPr/>
        </p:nvGrpSpPr>
        <p:grpSpPr>
          <a:xfrm>
            <a:off x="8475228" y="239517"/>
            <a:ext cx="3283200" cy="350865"/>
            <a:chOff x="8475228" y="239517"/>
            <a:chExt cx="3283200" cy="350865"/>
          </a:xfrm>
        </p:grpSpPr>
        <p:sp>
          <p:nvSpPr>
            <p:cNvPr id="38" name="131 CuadroTexto"/>
            <p:cNvSpPr txBox="1"/>
            <p:nvPr/>
          </p:nvSpPr>
          <p:spPr>
            <a:xfrm>
              <a:off x="8907083" y="239517"/>
              <a:ext cx="2441438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b="1" dirty="0" err="1" smtClean="0">
                  <a:latin typeface="Arial" pitchFamily="34" charset="0"/>
                  <a:cs typeface="Arial" pitchFamily="34" charset="0"/>
                </a:rPr>
                <a:t>Angiotensin</a:t>
              </a:r>
              <a:r>
                <a:rPr lang="es-ES" b="1" dirty="0" smtClean="0">
                  <a:latin typeface="Arial" pitchFamily="34" charset="0"/>
                  <a:cs typeface="Arial" pitchFamily="34" charset="0"/>
                </a:rPr>
                <a:t> II  </a:t>
              </a:r>
              <a:r>
                <a:rPr lang="es-ES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s-ES" dirty="0" err="1" smtClean="0">
                  <a:latin typeface="Arial" pitchFamily="34" charset="0"/>
                  <a:cs typeface="Arial" pitchFamily="34" charset="0"/>
                </a:rPr>
                <a:t>AngII</a:t>
              </a:r>
              <a:r>
                <a:rPr lang="es-ES" dirty="0" smtClean="0">
                  <a:latin typeface="Arial" pitchFamily="34" charset="0"/>
                  <a:cs typeface="Arial" pitchFamily="34" charset="0"/>
                </a:rPr>
                <a:t>)</a:t>
              </a:r>
              <a:endParaRPr lang="es-ES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9" name="AutoShape 14">
              <a:extLst>
                <a:ext uri="{FF2B5EF4-FFF2-40B4-BE49-F238E27FC236}">
                  <a16:creationId xmlns:a16="http://schemas.microsoft.com/office/drawing/2014/main" id="{91E8541F-8762-4746-A995-B88EC097822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8475228" y="578422"/>
              <a:ext cx="3283200" cy="1"/>
            </a:xfrm>
            <a:prstGeom prst="straightConnector1">
              <a:avLst/>
            </a:prstGeom>
            <a:noFill/>
            <a:ln w="1905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cxnSp>
      </p:grpSp>
      <p:pic>
        <p:nvPicPr>
          <p:cNvPr id="48" name="Imagen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015" y="846643"/>
            <a:ext cx="5084064" cy="5779008"/>
          </a:xfrm>
          <a:prstGeom prst="rect">
            <a:avLst/>
          </a:prstGeom>
        </p:spPr>
      </p:pic>
      <p:pic>
        <p:nvPicPr>
          <p:cNvPr id="10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39672" y="311447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  <p:grpSp>
        <p:nvGrpSpPr>
          <p:cNvPr id="49" name="Grupo 48"/>
          <p:cNvGrpSpPr/>
          <p:nvPr/>
        </p:nvGrpSpPr>
        <p:grpSpPr>
          <a:xfrm>
            <a:off x="1322029" y="332656"/>
            <a:ext cx="1173627" cy="467992"/>
            <a:chOff x="97837" y="2816992"/>
            <a:chExt cx="1173627" cy="467992"/>
          </a:xfrm>
        </p:grpSpPr>
        <p:sp>
          <p:nvSpPr>
            <p:cNvPr id="50" name="Text Box 16">
              <a:extLst>
                <a:ext uri="{FF2B5EF4-FFF2-40B4-BE49-F238E27FC236}">
                  <a16:creationId xmlns:a16="http://schemas.microsoft.com/office/drawing/2014/main" id="{C4AF6FBD-8FE5-4D70-8328-9F87AF0A12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837" y="2816992"/>
              <a:ext cx="1173627" cy="46799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400" b="1" dirty="0" err="1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Audio</a:t>
              </a:r>
              <a:endParaRPr kumimoji="0" lang="ca-ES" altLang="es-E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51" name="Conector recto de flecha 50"/>
            <p:cNvCxnSpPr/>
            <p:nvPr/>
          </p:nvCxnSpPr>
          <p:spPr>
            <a:xfrm>
              <a:off x="1075357" y="3050988"/>
              <a:ext cx="144000" cy="0"/>
            </a:xfrm>
            <a:prstGeom prst="straightConnector1">
              <a:avLst/>
            </a:prstGeom>
            <a:ln w="57150">
              <a:solidFill>
                <a:srgbClr val="E6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3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271464" y="181535"/>
            <a:ext cx="9865096" cy="6555641"/>
            <a:chOff x="1271464" y="181535"/>
            <a:chExt cx="9865096" cy="6555641"/>
          </a:xfrm>
        </p:grpSpPr>
        <p:sp>
          <p:nvSpPr>
            <p:cNvPr id="10" name="9 CuadroTexto"/>
            <p:cNvSpPr txBox="1"/>
            <p:nvPr/>
          </p:nvSpPr>
          <p:spPr>
            <a:xfrm>
              <a:off x="1271464" y="181535"/>
              <a:ext cx="9865096" cy="6555641"/>
            </a:xfrm>
            <a:prstGeom prst="rect">
              <a:avLst/>
            </a:prstGeom>
            <a:blipFill>
              <a:blip r:embed="rId4" cstate="print"/>
              <a:tile tx="0" ty="0" sx="100000" sy="100000" flip="none" algn="tl"/>
            </a:blip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>
              <a:spAutoFit/>
            </a:bodyPr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endParaRPr lang="en-US" sz="31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endParaRPr lang="en-US" sz="31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endParaRPr 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en-US" sz="36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Tyrosine </a:t>
              </a:r>
              <a:r>
                <a:rPr lang="en-US" sz="3600" b="1" dirty="0" err="1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hydroxylase</a:t>
              </a:r>
              <a:r>
                <a:rPr lang="en-US" sz="36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inhibitors </a:t>
              </a:r>
              <a:r>
                <a:rPr lang="en-US" sz="36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could be useful </a:t>
              </a: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en-US" sz="36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to </a:t>
              </a:r>
              <a:r>
                <a:rPr lang="en-US" sz="36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slow growth </a:t>
              </a:r>
              <a:r>
                <a:rPr lang="en-US" sz="36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or </a:t>
              </a:r>
              <a:r>
                <a:rPr lang="en-US" sz="36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prevent rupture </a:t>
              </a: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en-US" sz="36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of </a:t>
              </a:r>
              <a:r>
                <a:rPr lang="en-US" sz="36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human AAAs</a:t>
              </a:r>
              <a:endParaRPr lang="en-US" sz="31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endParaRPr lang="en-US" sz="31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endParaRPr lang="en-US" sz="31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endParaRPr lang="en-US" sz="31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  <a:defRPr/>
              </a:pPr>
              <a:endParaRPr lang="en-US" sz="31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3" name="Text Box 16">
              <a:extLst>
                <a:ext uri="{FF2B5EF4-FFF2-40B4-BE49-F238E27FC236}">
                  <a16:creationId xmlns:a16="http://schemas.microsoft.com/office/drawing/2014/main" id="{C4AF6FBD-8FE5-4D70-8328-9F87AF0A12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3472" y="260648"/>
              <a:ext cx="1887260" cy="363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a-ES" altLang="es-ES" sz="2400" i="1" dirty="0" err="1" smtClean="0">
                  <a:latin typeface="Arial" pitchFamily="34" charset="0"/>
                  <a:cs typeface="Arial" pitchFamily="34" charset="0"/>
                </a:rPr>
                <a:t>Conclusion</a:t>
              </a:r>
              <a:endParaRPr kumimoji="0" lang="ca-ES" altLang="es-ES" sz="240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5" name="Grupo 4"/>
            <p:cNvGrpSpPr/>
            <p:nvPr/>
          </p:nvGrpSpPr>
          <p:grpSpPr>
            <a:xfrm>
              <a:off x="4640872" y="492976"/>
              <a:ext cx="1173627" cy="467992"/>
              <a:chOff x="97837" y="2816992"/>
              <a:chExt cx="1173627" cy="467992"/>
            </a:xfrm>
          </p:grpSpPr>
          <p:sp>
            <p:nvSpPr>
              <p:cNvPr id="6" name="Text Box 16">
                <a:extLst>
                  <a:ext uri="{FF2B5EF4-FFF2-40B4-BE49-F238E27FC236}">
                    <a16:creationId xmlns:a16="http://schemas.microsoft.com/office/drawing/2014/main" id="{C4AF6FBD-8FE5-4D70-8328-9F87AF0A12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837" y="2816992"/>
                <a:ext cx="1173627" cy="4679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a-ES" altLang="es-ES" sz="24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Audio</a:t>
                </a:r>
                <a:endParaRPr kumimoji="0" lang="ca-ES" altLang="es-ES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7" name="Conector recto de flecha 6"/>
              <p:cNvCxnSpPr/>
              <p:nvPr/>
            </p:nvCxnSpPr>
            <p:spPr>
              <a:xfrm>
                <a:off x="1075357" y="3050988"/>
                <a:ext cx="144000" cy="0"/>
              </a:xfrm>
              <a:prstGeom prst="straightConnector1">
                <a:avLst/>
              </a:prstGeom>
              <a:ln w="57150">
                <a:solidFill>
                  <a:srgbClr val="E6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52032" y="476672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6">
            <a:extLst>
              <a:ext uri="{FF2B5EF4-FFF2-40B4-BE49-F238E27FC236}">
                <a16:creationId xmlns:a16="http://schemas.microsoft.com/office/drawing/2014/main" id="{E6E3AFD9-A2CD-4FC0-B83D-873072ACA210}"/>
              </a:ext>
            </a:extLst>
          </p:cNvPr>
          <p:cNvSpPr/>
          <p:nvPr/>
        </p:nvSpPr>
        <p:spPr>
          <a:xfrm>
            <a:off x="1598166" y="2276872"/>
            <a:ext cx="9001000" cy="3926817"/>
          </a:xfrm>
          <a:prstGeom prst="rect">
            <a:avLst/>
          </a:prstGeom>
          <a:solidFill>
            <a:srgbClr val="E9F4F5"/>
          </a:solidFill>
          <a:ln>
            <a:solidFill>
              <a:schemeClr val="accent1"/>
            </a:solidFill>
          </a:ln>
        </p:spPr>
        <p:txBody>
          <a:bodyPr wrap="square" tIns="72000" bIns="14400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bg2">
                    <a:lumMod val="10000"/>
                  </a:schemeClr>
                </a:solidFill>
              </a:rPr>
              <a:t>PATENT </a:t>
            </a:r>
            <a:r>
              <a:rPr lang="en-GB" b="1" dirty="0" smtClean="0">
                <a:solidFill>
                  <a:schemeClr val="bg2">
                    <a:lumMod val="10000"/>
                  </a:schemeClr>
                </a:solidFill>
              </a:rPr>
              <a:t>PROTECTION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Spanish Priority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P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atent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application filed in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2018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(Nº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ES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</a:rPr>
              <a:t>201830607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PCT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international application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(Pub.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Nº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WO2019243653)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International phases in USA and Europe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		</a:t>
            </a:r>
          </a:p>
          <a:p>
            <a:endParaRPr lang="en-US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Applicants</a:t>
            </a:r>
          </a:p>
          <a:p>
            <a:pPr marL="342900" lvl="1" indent="-342900">
              <a:buFont typeface="Courier New" panose="02070309020205020404" pitchFamily="49" charset="0"/>
              <a:buChar char="o"/>
            </a:pP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</a:rPr>
              <a:t>Consejo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Superior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Investigaciones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Científicas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(CSIC)</a:t>
            </a:r>
          </a:p>
          <a:p>
            <a:pPr marL="342900" lvl="1" indent="-342900">
              <a:buFont typeface="Courier New" panose="02070309020205020404" pitchFamily="49" charset="0"/>
              <a:buChar char="o"/>
            </a:pP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</a:rPr>
              <a:t>Fundació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Institut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de Recerca de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l’Hospital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de la Santa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</a:rPr>
              <a:t>Creu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i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Sant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Pau (IRHSCSP)</a:t>
            </a:r>
            <a:endParaRPr lang="en-US" dirty="0">
              <a:solidFill>
                <a:schemeClr val="bg2">
                  <a:lumMod val="10000"/>
                </a:schemeClr>
              </a:solidFill>
            </a:endParaRPr>
          </a:p>
          <a:p>
            <a:endParaRPr lang="en-US" b="1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Inventors</a:t>
            </a:r>
          </a:p>
          <a:p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      J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.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Martínez-González, L.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</a:rPr>
              <a:t>Cañes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, C. Rodriguez  </a:t>
            </a:r>
          </a:p>
          <a:p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</a:rPr>
              <a:t>				</a:t>
            </a:r>
            <a:r>
              <a:rPr lang="en-US" sz="1600" dirty="0">
                <a:solidFill>
                  <a:schemeClr val="bg2">
                    <a:lumMod val="10000"/>
                  </a:schemeClr>
                </a:solidFill>
              </a:rPr>
              <a:t>	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-14458" y="-1972"/>
            <a:ext cx="12206457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IPR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Protection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83432" y="1340768"/>
            <a:ext cx="1023046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b="1" dirty="0" smtClean="0"/>
          </a:p>
          <a:p>
            <a:r>
              <a:rPr lang="en-US" sz="2200" b="1" dirty="0" smtClean="0"/>
              <a:t>Use of tyrosine </a:t>
            </a:r>
            <a:r>
              <a:rPr lang="en-US" sz="2200" b="1" dirty="0" err="1" smtClean="0"/>
              <a:t>hydroxylase</a:t>
            </a:r>
            <a:r>
              <a:rPr lang="en-US" sz="2200" b="1" dirty="0" smtClean="0"/>
              <a:t> inhibitors for the treatment of aortic aneurysm</a:t>
            </a:r>
          </a:p>
          <a:p>
            <a:endParaRPr lang="es-ES" sz="2200" b="1" dirty="0"/>
          </a:p>
        </p:txBody>
      </p:sp>
      <p:pic>
        <p:nvPicPr>
          <p:cNvPr id="7" name="6 Imagen" descr="descarga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97" y="475132"/>
            <a:ext cx="2258568" cy="1172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119336" y="564984"/>
            <a:ext cx="12025463" cy="4880240"/>
            <a:chOff x="119336" y="564984"/>
            <a:chExt cx="12025463" cy="4880240"/>
          </a:xfrm>
        </p:grpSpPr>
        <p:sp>
          <p:nvSpPr>
            <p:cNvPr id="15" name="14 Rectángulo"/>
            <p:cNvSpPr/>
            <p:nvPr/>
          </p:nvSpPr>
          <p:spPr>
            <a:xfrm>
              <a:off x="5015879" y="2884874"/>
              <a:ext cx="7104111" cy="1440160"/>
            </a:xfrm>
            <a:prstGeom prst="rect">
              <a:avLst/>
            </a:prstGeom>
            <a:solidFill>
              <a:srgbClr val="E9F4F5"/>
            </a:solidFill>
            <a:ln w="6350">
              <a:solidFill>
                <a:srgbClr val="DCF4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CuadroTexto"/>
            <p:cNvSpPr txBox="1"/>
            <p:nvPr/>
          </p:nvSpPr>
          <p:spPr>
            <a:xfrm>
              <a:off x="479376" y="1297102"/>
              <a:ext cx="105279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- No data on the efficacy of this approach to slow growth or prevent AAA rupture in patients</a:t>
              </a:r>
              <a:r>
                <a:rPr lang="es-ES" sz="2000" dirty="0" smtClean="0"/>
                <a:t> </a:t>
              </a:r>
              <a:endParaRPr lang="es-ES" sz="2000" dirty="0"/>
            </a:p>
          </p:txBody>
        </p:sp>
        <p:sp>
          <p:nvSpPr>
            <p:cNvPr id="6" name="5 CuadroTexto"/>
            <p:cNvSpPr txBox="1"/>
            <p:nvPr/>
          </p:nvSpPr>
          <p:spPr>
            <a:xfrm>
              <a:off x="119336" y="908720"/>
              <a:ext cx="34271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The Targeted Pathway</a:t>
              </a:r>
              <a:endParaRPr lang="es-ES" sz="2400" b="1" dirty="0"/>
            </a:p>
          </p:txBody>
        </p:sp>
        <p:sp>
          <p:nvSpPr>
            <p:cNvPr id="7" name="6 CuadroTexto"/>
            <p:cNvSpPr txBox="1"/>
            <p:nvPr/>
          </p:nvSpPr>
          <p:spPr>
            <a:xfrm>
              <a:off x="479376" y="1719858"/>
              <a:ext cx="818384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- Potential side-effects related to the depletion of dopamine in the CNS</a:t>
              </a:r>
              <a:endParaRPr lang="es-ES" sz="2000" dirty="0"/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5047728" y="2894399"/>
              <a:ext cx="70970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A new Drug / Formulation for long-term treatment of AAA</a:t>
              </a:r>
              <a:endParaRPr lang="es-ES" sz="2000" b="1" dirty="0"/>
            </a:p>
          </p:txBody>
        </p:sp>
        <p:sp>
          <p:nvSpPr>
            <p:cNvPr id="9" name="8 CuadroTexto"/>
            <p:cNvSpPr txBox="1"/>
            <p:nvPr/>
          </p:nvSpPr>
          <p:spPr>
            <a:xfrm>
              <a:off x="5047728" y="3257688"/>
              <a:ext cx="701987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000" dirty="0" smtClean="0"/>
                <a:t>- Increased half-live / Sustained-release formulations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 smtClean="0"/>
                <a:t>- Peripheral activity (that does not cross Blood-Brain Barrier)</a:t>
              </a:r>
              <a:endParaRPr lang="es-ES" sz="2000" dirty="0"/>
            </a:p>
          </p:txBody>
        </p:sp>
        <p:sp>
          <p:nvSpPr>
            <p:cNvPr id="12" name="11 CuadroTexto"/>
            <p:cNvSpPr txBox="1"/>
            <p:nvPr/>
          </p:nvSpPr>
          <p:spPr>
            <a:xfrm>
              <a:off x="479376" y="3230964"/>
              <a:ext cx="450976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000" dirty="0" smtClean="0"/>
                <a:t>- Short half-live 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 smtClean="0"/>
                <a:t>- Dose-dependent Central side-effects</a:t>
              </a:r>
              <a:endParaRPr lang="es-ES" sz="2000" dirty="0"/>
            </a:p>
          </p:txBody>
        </p:sp>
        <p:sp>
          <p:nvSpPr>
            <p:cNvPr id="13" name="12 CuadroTexto"/>
            <p:cNvSpPr txBox="1"/>
            <p:nvPr/>
          </p:nvSpPr>
          <p:spPr>
            <a:xfrm>
              <a:off x="119336" y="2490926"/>
              <a:ext cx="15343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The Drug</a:t>
              </a:r>
              <a:endParaRPr lang="es-ES" sz="2400" b="1" dirty="0"/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479376" y="2894399"/>
              <a:ext cx="2462534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200" b="1" dirty="0" smtClean="0"/>
                <a:t>AMPT handicaps</a:t>
              </a:r>
              <a:endParaRPr lang="es-ES" sz="2200" b="1" dirty="0"/>
            </a:p>
          </p:txBody>
        </p:sp>
        <p:sp>
          <p:nvSpPr>
            <p:cNvPr id="17" name="16 CuadroTexto"/>
            <p:cNvSpPr txBox="1"/>
            <p:nvPr/>
          </p:nvSpPr>
          <p:spPr>
            <a:xfrm>
              <a:off x="119336" y="4630379"/>
              <a:ext cx="421846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The Disease / Clinical Trials</a:t>
              </a:r>
              <a:endParaRPr lang="es-ES" sz="2400" b="1" dirty="0"/>
            </a:p>
          </p:txBody>
        </p:sp>
        <p:sp>
          <p:nvSpPr>
            <p:cNvPr id="18" name="17 CuadroTexto"/>
            <p:cNvSpPr txBox="1"/>
            <p:nvPr/>
          </p:nvSpPr>
          <p:spPr>
            <a:xfrm>
              <a:off x="479376" y="5045114"/>
              <a:ext cx="76904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- Heterogeneous AAA growth rate / </a:t>
              </a:r>
              <a:r>
                <a:rPr lang="en-US" sz="2000" dirty="0" err="1" smtClean="0"/>
                <a:t>Polymedicated</a:t>
              </a:r>
              <a:r>
                <a:rPr lang="en-US" sz="2000" dirty="0" smtClean="0"/>
                <a:t> elderly patients</a:t>
              </a:r>
              <a:endParaRPr lang="es-ES" sz="2000" dirty="0"/>
            </a:p>
          </p:txBody>
        </p:sp>
        <p:grpSp>
          <p:nvGrpSpPr>
            <p:cNvPr id="16" name="Grupo 15"/>
            <p:cNvGrpSpPr/>
            <p:nvPr/>
          </p:nvGrpSpPr>
          <p:grpSpPr>
            <a:xfrm>
              <a:off x="4614581" y="564984"/>
              <a:ext cx="1173627" cy="467992"/>
              <a:chOff x="97837" y="2816992"/>
              <a:chExt cx="1173627" cy="467992"/>
            </a:xfrm>
          </p:grpSpPr>
          <p:sp>
            <p:nvSpPr>
              <p:cNvPr id="19" name="Text Box 16">
                <a:extLst>
                  <a:ext uri="{FF2B5EF4-FFF2-40B4-BE49-F238E27FC236}">
                    <a16:creationId xmlns:a16="http://schemas.microsoft.com/office/drawing/2014/main" id="{C4AF6FBD-8FE5-4D70-8328-9F87AF0A12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837" y="2816992"/>
                <a:ext cx="1173627" cy="4679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/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a-ES" altLang="es-ES" sz="24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Audio</a:t>
                </a:r>
                <a:endParaRPr kumimoji="0" lang="ca-ES" altLang="es-ES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20" name="Conector recto de flecha 19"/>
              <p:cNvCxnSpPr/>
              <p:nvPr/>
            </p:nvCxnSpPr>
            <p:spPr>
              <a:xfrm>
                <a:off x="1075357" y="3050988"/>
                <a:ext cx="144000" cy="0"/>
              </a:xfrm>
              <a:prstGeom prst="straightConnector1">
                <a:avLst/>
              </a:prstGeom>
              <a:ln w="57150">
                <a:solidFill>
                  <a:srgbClr val="E6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1 CuadroTexto"/>
          <p:cNvSpPr txBox="1"/>
          <p:nvPr/>
        </p:nvSpPr>
        <p:spPr>
          <a:xfrm>
            <a:off x="-14458" y="-1972"/>
            <a:ext cx="12206457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Pitfalls &amp; Risks to be considered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72769" y="548680"/>
            <a:ext cx="504000" cy="504000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9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4458" y="-1972"/>
            <a:ext cx="12206457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Partnering Opportunities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133877" y="1691516"/>
            <a:ext cx="6880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- Studies in animal models with pre-established aneurysms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57813" y="1240418"/>
            <a:ext cx="8107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Further pre-clinical validation of the Targeted Pathway</a:t>
            </a:r>
            <a:endParaRPr lang="es-ES" sz="2400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557813" y="2524834"/>
            <a:ext cx="55126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New TH inhibitors for AAA treatment</a:t>
            </a:r>
            <a:endParaRPr lang="es-ES" sz="24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1133877" y="2989333"/>
            <a:ext cx="5766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- Development and selection of new TH inhibitors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1133877" y="3408076"/>
            <a:ext cx="4658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- Validation in preclinical animal models</a:t>
            </a: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5982</TotalTime>
  <Words>443</Words>
  <Application>Microsoft Office PowerPoint</Application>
  <PresentationFormat>Panorámica</PresentationFormat>
  <Paragraphs>149</Paragraphs>
  <Slides>16</Slides>
  <Notes>1</Notes>
  <HiddenSlides>0</HiddenSlides>
  <MMClips>12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Arial</vt:lpstr>
      <vt:lpstr>Calibri</vt:lpstr>
      <vt:lpstr>Century Gothic</vt:lpstr>
      <vt:lpstr>Courier New</vt:lpstr>
      <vt:lpstr>Tahoma</vt:lpstr>
      <vt:lpstr>Times New Roman</vt:lpstr>
      <vt:lpstr>Wingdings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</dc:creator>
  <cp:lastModifiedBy>Pepe</cp:lastModifiedBy>
  <cp:revision>455</cp:revision>
  <dcterms:created xsi:type="dcterms:W3CDTF">2011-02-09T10:32:11Z</dcterms:created>
  <dcterms:modified xsi:type="dcterms:W3CDTF">2021-04-29T13:15:10Z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DISdDocName">
    <vt:lpwstr>PRODF380564</vt:lpwstr>
  </property>
  <property fmtid="{D5CDD505-2E9C-101B-9397-08002B2CF9AE}" pid="3" name="DISProperties">
    <vt:lpwstr>DISdDocName,DIScgiUrl,DISdUser,DISdID,DISTaskPaneUrl</vt:lpwstr>
  </property>
  <property fmtid="{D5CDD505-2E9C-101B-9397-08002B2CF9AE}" pid="4" name="DIScgiUrl">
    <vt:lpwstr>http://domainfarmasites:16200/cs/idcplg</vt:lpwstr>
  </property>
  <property fmtid="{D5CDD505-2E9C-101B-9397-08002B2CF9AE}" pid="5" name="DISdUser">
    <vt:lpwstr>weblogic</vt:lpwstr>
  </property>
  <property fmtid="{D5CDD505-2E9C-101B-9397-08002B2CF9AE}" pid="6" name="DISdID">
    <vt:lpwstr>403632</vt:lpwstr>
  </property>
  <property fmtid="{D5CDD505-2E9C-101B-9397-08002B2CF9AE}" pid="7" name="DISTaskPaneUrl">
    <vt:lpwstr>http://domainfarmasites:16200/cs/idcplg?ClientControlled=DocMan&amp;coreContentOnly=1&amp;WebdavRequest=1&amp;IdcService=DOC_INFO&amp;dID=403632</vt:lpwstr>
  </property>
</Properties>
</file>